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4"/>
  </p:notesMasterIdLst>
  <p:sldIdLst>
    <p:sldId id="256" r:id="rId4"/>
    <p:sldId id="257" r:id="rId5"/>
    <p:sldId id="1377" r:id="rId6"/>
    <p:sldId id="260" r:id="rId7"/>
    <p:sldId id="258" r:id="rId8"/>
    <p:sldId id="259" r:id="rId9"/>
    <p:sldId id="261" r:id="rId10"/>
    <p:sldId id="262" r:id="rId11"/>
    <p:sldId id="263" r:id="rId12"/>
    <p:sldId id="264" r:id="rId13"/>
    <p:sldId id="265" r:id="rId15"/>
    <p:sldId id="266" r:id="rId16"/>
    <p:sldId id="267" r:id="rId17"/>
    <p:sldId id="268" r:id="rId18"/>
    <p:sldId id="269" r:id="rId19"/>
    <p:sldId id="272" r:id="rId20"/>
    <p:sldId id="270" r:id="rId21"/>
    <p:sldId id="271" r:id="rId22"/>
    <p:sldId id="273" r:id="rId23"/>
    <p:sldId id="274" r:id="rId24"/>
    <p:sldId id="276" r:id="rId25"/>
    <p:sldId id="277" r:id="rId26"/>
    <p:sldId id="278" r:id="rId27"/>
    <p:sldId id="279" r:id="rId28"/>
    <p:sldId id="280" r:id="rId29"/>
    <p:sldId id="1375" r:id="rId30"/>
    <p:sldId id="282" r:id="rId31"/>
    <p:sldId id="1380" r:id="rId32"/>
    <p:sldId id="1376" r:id="rId33"/>
    <p:sldId id="275" r:id="rId34"/>
    <p:sldId id="1378" r:id="rId35"/>
    <p:sldId id="1379" r:id="rId36"/>
    <p:sldId id="1381" r:id="rId37"/>
    <p:sldId id="1382" r:id="rId38"/>
    <p:sldId id="1383" r:id="rId39"/>
    <p:sldId id="1410" r:id="rId40"/>
    <p:sldId id="1411" r:id="rId41"/>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663" autoAdjust="0"/>
  </p:normalViewPr>
  <p:slideViewPr>
    <p:cSldViewPr snapToGrid="0">
      <p:cViewPr varScale="1">
        <p:scale>
          <a:sx n="100" d="100"/>
          <a:sy n="100" d="100"/>
        </p:scale>
        <p:origin x="4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9.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2F404-701A-411E-80F8-7AF712E604F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4CC15-8CE6-4EF1-98AC-C49C4BB12C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折交叉验证有</a:t>
            </a:r>
            <a:r>
              <a:rPr lang="zh-CN" altLang="en-US" b="1" i="0" dirty="0">
                <a:solidFill>
                  <a:srgbClr val="121212"/>
                </a:solidFill>
                <a:effectLst/>
                <a:latin typeface="-apple-system"/>
              </a:rPr>
              <a:t>两个用途</a:t>
            </a:r>
            <a:r>
              <a:rPr lang="zh-CN" altLang="en-US" b="0" i="0" dirty="0">
                <a:solidFill>
                  <a:srgbClr val="121212"/>
                </a:solidFill>
                <a:effectLst/>
                <a:latin typeface="-apple-system"/>
              </a:rPr>
              <a:t>：模型评估、模型选择。</a:t>
            </a:r>
            <a:endParaRPr lang="zh-CN" altLang="en-US" b="0" i="0" dirty="0">
              <a:solidFill>
                <a:srgbClr val="121212"/>
              </a:solidFill>
              <a:effectLst/>
              <a:latin typeface="-apple-system"/>
            </a:endParaRPr>
          </a:p>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a:t>
            </a:r>
            <a:r>
              <a:rPr lang="zh-CN" altLang="en-US" b="1" i="0" dirty="0">
                <a:solidFill>
                  <a:srgbClr val="121212"/>
                </a:solidFill>
                <a:effectLst/>
                <a:latin typeface="-apple-system"/>
              </a:rPr>
              <a:t>只是一种划分数据集的策略。</a:t>
            </a:r>
            <a:r>
              <a:rPr lang="zh-CN" altLang="en-US" b="0" i="0" dirty="0">
                <a:solidFill>
                  <a:srgbClr val="121212"/>
                </a:solidFill>
                <a:effectLst/>
                <a:latin typeface="-apple-system"/>
              </a:rPr>
              <a:t>想知道它的</a:t>
            </a:r>
            <a:r>
              <a:rPr lang="zh-CN" altLang="en-US" b="1" i="0" dirty="0">
                <a:solidFill>
                  <a:srgbClr val="121212"/>
                </a:solidFill>
                <a:effectLst/>
                <a:latin typeface="-apple-system"/>
              </a:rPr>
              <a:t>优势</a:t>
            </a:r>
            <a:r>
              <a:rPr lang="zh-CN" altLang="en-US" b="0" i="0" dirty="0">
                <a:solidFill>
                  <a:srgbClr val="121212"/>
                </a:solidFill>
                <a:effectLst/>
                <a:latin typeface="-apple-system"/>
              </a:rPr>
              <a:t>，可以拿它和传统划分数据集的方式进行比较。它可以避免固定划分数据集的局限性、特殊性，这个优势在小规模数据集上更明显。</a:t>
            </a:r>
            <a:endParaRPr lang="zh-CN" altLang="en-US" b="0" i="0" dirty="0">
              <a:solidFill>
                <a:srgbClr val="121212"/>
              </a:solidFill>
              <a:effectLst/>
              <a:latin typeface="-apple-system"/>
            </a:endParaRPr>
          </a:p>
          <a:p>
            <a:pPr algn="l">
              <a:buFont typeface="+mj-lt"/>
              <a:buAutoNum type="arabicPeriod"/>
            </a:pPr>
            <a:r>
              <a:rPr lang="zh-CN" altLang="en-US" b="0" i="0" dirty="0">
                <a:solidFill>
                  <a:srgbClr val="121212"/>
                </a:solidFill>
                <a:effectLst/>
                <a:latin typeface="-apple-system"/>
              </a:rPr>
              <a:t>把这种策略用于划分训练集和测试集，就可以进行模型评估；把这种策略用于划分训练集和验证集，就可以进行模型选择。</a:t>
            </a:r>
            <a:endParaRPr lang="zh-CN" altLang="en-US" b="0" i="0" dirty="0">
              <a:solidFill>
                <a:srgbClr val="121212"/>
              </a:solidFill>
              <a:effectLst/>
              <a:latin typeface="-apple-system"/>
            </a:endParaRPr>
          </a:p>
          <a:p>
            <a:pPr algn="l">
              <a:buFont typeface="+mj-lt"/>
              <a:buAutoNum type="arabicPeriod"/>
            </a:pPr>
            <a:r>
              <a:rPr lang="zh-CN" altLang="en-US" b="0" i="0" dirty="0">
                <a:solidFill>
                  <a:srgbClr val="121212"/>
                </a:solidFill>
                <a:effectLst/>
                <a:latin typeface="-apple-system"/>
              </a:rPr>
              <a:t>不用</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折交叉验证就不能进行模型评估和模型选择了吗？当然不是。只要有测试集，就能进行模型评估；只要有验证集，就能进行模型选择。所以</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折交叉验证只是在做这两件事时的一种可选的优化手段。</a:t>
            </a:r>
            <a:endParaRPr lang="zh-CN" altLang="en-US" b="0" i="0" dirty="0">
              <a:solidFill>
                <a:srgbClr val="12121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4D4D4D"/>
                </a:solidFill>
                <a:effectLst/>
                <a:latin typeface="-apple-system"/>
              </a:rPr>
              <a:t>crop</a:t>
            </a:r>
            <a:r>
              <a:rPr lang="zh-CN" altLang="en-US" b="0" i="0">
                <a:solidFill>
                  <a:srgbClr val="4D4D4D"/>
                </a:solidFill>
                <a:effectLst/>
                <a:latin typeface="-apple-system"/>
              </a:rPr>
              <a:t>无法</a:t>
            </a:r>
            <a:r>
              <a:rPr lang="zh-CN" altLang="en-US" b="0" i="0" dirty="0">
                <a:solidFill>
                  <a:srgbClr val="4D4D4D"/>
                </a:solidFill>
                <a:effectLst/>
                <a:latin typeface="-apple-system"/>
              </a:rPr>
              <a:t>保证在不失真的情况下将图片传入到</a:t>
            </a:r>
            <a:r>
              <a:rPr lang="en-US" altLang="zh-CN" b="0" i="0" dirty="0">
                <a:solidFill>
                  <a:srgbClr val="4D4D4D"/>
                </a:solidFill>
                <a:effectLst/>
                <a:latin typeface="-apple-system"/>
              </a:rPr>
              <a:t>CNN</a:t>
            </a:r>
            <a:r>
              <a:rPr lang="zh-CN" altLang="en-US" b="0" i="0" dirty="0">
                <a:solidFill>
                  <a:srgbClr val="4D4D4D"/>
                </a:solidFill>
                <a:effectLst/>
                <a:latin typeface="-apple-system"/>
              </a:rPr>
              <a:t>当中。</a:t>
            </a:r>
            <a:r>
              <a:rPr lang="zh-CN" altLang="en-US" dirty="0"/>
              <a:t>常见的</a:t>
            </a:r>
            <a:r>
              <a:rPr lang="en-US" altLang="zh-CN" dirty="0"/>
              <a:t>crop</a:t>
            </a:r>
            <a:r>
              <a:rPr lang="zh-CN" altLang="en-US" dirty="0"/>
              <a:t>有两种：</a:t>
            </a:r>
            <a:r>
              <a:rPr lang="en-US" altLang="zh-CN" dirty="0"/>
              <a:t>1-crop</a:t>
            </a:r>
            <a:r>
              <a:rPr lang="zh-CN" altLang="en-US" dirty="0"/>
              <a:t>和</a:t>
            </a:r>
            <a:r>
              <a:rPr lang="en-US" altLang="zh-CN" dirty="0"/>
              <a:t>10-crop</a:t>
            </a:r>
            <a:r>
              <a:rPr lang="zh-CN" altLang="en-US" dirty="0"/>
              <a:t>。假设原图片大小为</a:t>
            </a:r>
            <a:r>
              <a:rPr lang="en-US" altLang="zh-CN" dirty="0"/>
              <a:t>256 * 256</a:t>
            </a:r>
            <a:r>
              <a:rPr lang="zh-CN" altLang="en-US" dirty="0"/>
              <a:t>，而规定的图片大小为</a:t>
            </a:r>
            <a:r>
              <a:rPr lang="en-US" altLang="zh-CN" dirty="0"/>
              <a:t>224 * 224</a:t>
            </a:r>
            <a:r>
              <a:rPr lang="zh-CN" altLang="en-US" dirty="0"/>
              <a:t>。</a:t>
            </a:r>
            <a:r>
              <a:rPr lang="en-US" altLang="zh-CN" dirty="0"/>
              <a:t>1-crop</a:t>
            </a:r>
            <a:r>
              <a:rPr lang="zh-CN" altLang="en-US" dirty="0"/>
              <a:t>：在</a:t>
            </a:r>
            <a:r>
              <a:rPr lang="en-US" altLang="zh-CN" dirty="0"/>
              <a:t>256256</a:t>
            </a:r>
            <a:r>
              <a:rPr lang="zh-CN" altLang="en-US" dirty="0"/>
              <a:t>这张图片的中心位置</a:t>
            </a:r>
            <a:r>
              <a:rPr lang="en-US" altLang="zh-CN" dirty="0"/>
              <a:t>crop</a:t>
            </a:r>
            <a:r>
              <a:rPr lang="zh-CN" altLang="en-US" dirty="0"/>
              <a:t>出一个</a:t>
            </a:r>
            <a:r>
              <a:rPr lang="en-US" altLang="zh-CN" dirty="0"/>
              <a:t>224224</a:t>
            </a:r>
            <a:r>
              <a:rPr lang="zh-CN" altLang="en-US" dirty="0"/>
              <a:t>大小的区域；</a:t>
            </a:r>
            <a:r>
              <a:rPr lang="en-US" altLang="zh-CN" dirty="0"/>
              <a:t>10-crop</a:t>
            </a:r>
            <a:r>
              <a:rPr lang="zh-CN" altLang="en-US" dirty="0"/>
              <a:t>：分别在左上角、右上角、左下角、右下角和中间分别</a:t>
            </a:r>
            <a:r>
              <a:rPr lang="en-US" altLang="zh-CN" dirty="0"/>
              <a:t>crop</a:t>
            </a:r>
            <a:r>
              <a:rPr lang="zh-CN" altLang="en-US" dirty="0"/>
              <a:t>出</a:t>
            </a:r>
            <a:r>
              <a:rPr lang="en-US" altLang="zh-CN" dirty="0"/>
              <a:t>224 * 224</a:t>
            </a:r>
            <a:r>
              <a:rPr lang="zh-CN" altLang="en-US" dirty="0"/>
              <a:t>的区域（</a:t>
            </a:r>
            <a:r>
              <a:rPr lang="en-US" altLang="zh-CN" dirty="0"/>
              <a:t>5</a:t>
            </a:r>
            <a:r>
              <a:rPr lang="zh-CN" altLang="en-US" dirty="0"/>
              <a:t>个了），再把图片镜像翻转，用同样的方式再</a:t>
            </a:r>
            <a:r>
              <a:rPr lang="en-US" altLang="zh-CN" dirty="0"/>
              <a:t>crop, </a:t>
            </a:r>
            <a:r>
              <a:rPr lang="zh-CN" altLang="en-US" dirty="0"/>
              <a:t>即可得到</a:t>
            </a:r>
            <a:r>
              <a:rPr lang="en-US" altLang="zh-CN" dirty="0"/>
              <a:t>10</a:t>
            </a:r>
            <a:r>
              <a:rPr lang="zh-CN" altLang="en-US" dirty="0"/>
              <a:t>个。</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折交叉验证有</a:t>
            </a:r>
            <a:r>
              <a:rPr lang="zh-CN" altLang="en-US" b="1" i="0" dirty="0">
                <a:solidFill>
                  <a:srgbClr val="121212"/>
                </a:solidFill>
                <a:effectLst/>
                <a:latin typeface="-apple-system"/>
              </a:rPr>
              <a:t>两个用途</a:t>
            </a:r>
            <a:r>
              <a:rPr lang="zh-CN" altLang="en-US" b="0" i="0" dirty="0">
                <a:solidFill>
                  <a:srgbClr val="121212"/>
                </a:solidFill>
                <a:effectLst/>
                <a:latin typeface="-apple-system"/>
              </a:rPr>
              <a:t>：模型评估、模型选择。</a:t>
            </a:r>
            <a:endParaRPr lang="zh-CN" altLang="en-US" b="0" i="0" dirty="0">
              <a:solidFill>
                <a:srgbClr val="121212"/>
              </a:solidFill>
              <a:effectLst/>
              <a:latin typeface="-apple-system"/>
            </a:endParaRPr>
          </a:p>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a:t>
            </a:r>
            <a:r>
              <a:rPr lang="zh-CN" altLang="en-US" b="1" i="0" dirty="0">
                <a:solidFill>
                  <a:srgbClr val="121212"/>
                </a:solidFill>
                <a:effectLst/>
                <a:latin typeface="-apple-system"/>
              </a:rPr>
              <a:t>只是一种划分数据集的策略。</a:t>
            </a:r>
            <a:r>
              <a:rPr lang="zh-CN" altLang="en-US" b="0" i="0" dirty="0">
                <a:solidFill>
                  <a:srgbClr val="121212"/>
                </a:solidFill>
                <a:effectLst/>
                <a:latin typeface="-apple-system"/>
              </a:rPr>
              <a:t>想知道它的</a:t>
            </a:r>
            <a:r>
              <a:rPr lang="zh-CN" altLang="en-US" b="1" i="0" dirty="0">
                <a:solidFill>
                  <a:srgbClr val="121212"/>
                </a:solidFill>
                <a:effectLst/>
                <a:latin typeface="-apple-system"/>
              </a:rPr>
              <a:t>优势</a:t>
            </a:r>
            <a:r>
              <a:rPr lang="zh-CN" altLang="en-US" b="0" i="0" dirty="0">
                <a:solidFill>
                  <a:srgbClr val="121212"/>
                </a:solidFill>
                <a:effectLst/>
                <a:latin typeface="-apple-system"/>
              </a:rPr>
              <a:t>，可以拿它和传统划分数据集的方式进行比较。它可以避免固定划分数据集的局限性、特殊性，这个优势在小规模数据集上更明显。</a:t>
            </a:r>
            <a:endParaRPr lang="zh-CN" altLang="en-US" b="0" i="0" dirty="0">
              <a:solidFill>
                <a:srgbClr val="121212"/>
              </a:solidFill>
              <a:effectLst/>
              <a:latin typeface="-apple-system"/>
            </a:endParaRPr>
          </a:p>
          <a:p>
            <a:pPr algn="l">
              <a:buFont typeface="+mj-lt"/>
              <a:buAutoNum type="arabicPeriod"/>
            </a:pPr>
            <a:r>
              <a:rPr lang="zh-CN" altLang="en-US" b="0" i="0" dirty="0">
                <a:solidFill>
                  <a:srgbClr val="121212"/>
                </a:solidFill>
                <a:effectLst/>
                <a:latin typeface="-apple-system"/>
              </a:rPr>
              <a:t>把这种策略用于划分训练集和测试集，就可以进行模型评估；把这种策略用于划分训练集和验证集，就可以进行模型选择。</a:t>
            </a:r>
            <a:endParaRPr lang="zh-CN" altLang="en-US" b="0" i="0" dirty="0">
              <a:solidFill>
                <a:srgbClr val="121212"/>
              </a:solidFill>
              <a:effectLst/>
              <a:latin typeface="-apple-system"/>
            </a:endParaRPr>
          </a:p>
          <a:p>
            <a:pPr algn="l">
              <a:buFont typeface="+mj-lt"/>
              <a:buAutoNum type="arabicPeriod"/>
            </a:pPr>
            <a:r>
              <a:rPr lang="zh-CN" altLang="en-US" b="0" i="0" dirty="0">
                <a:solidFill>
                  <a:srgbClr val="121212"/>
                </a:solidFill>
                <a:effectLst/>
                <a:latin typeface="-apple-system"/>
              </a:rPr>
              <a:t>不用</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折交叉验证就不能进行模型评估和模型选择了吗？当然不是。只要有测试集，就能进行模型评估；只要有验证集，就能进行模型选择。所以</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折交叉验证只是在做这两件事时的一种可选的优化手段。</a:t>
            </a:r>
            <a:endParaRPr lang="zh-CN" altLang="en-US" b="0" i="0" dirty="0">
              <a:solidFill>
                <a:srgbClr val="12121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CheXNeXt</a:t>
            </a:r>
            <a:r>
              <a:rPr lang="en-US" altLang="zh-CN" dirty="0"/>
              <a:t>’: https://journals.plos.org/plosmedicine/article?id=10.1371/journal.pmed.1002686</a:t>
            </a:r>
            <a:endParaRPr lang="en-US" altLang="zh-CN" dirty="0"/>
          </a:p>
          <a:p>
            <a:r>
              <a:rPr lang="en-US" altLang="zh-CN" dirty="0"/>
              <a:t>Covid-Screen-Net: https://pubmed.ncbi.nlm.nih.gov/33821094/</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左边是损失函数，右边是评价指标，重点关注它们各自的作用与特点。</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Sankey diagram</a:t>
            </a:r>
            <a:r>
              <a:rPr lang="zh-CN" altLang="en-US" dirty="0"/>
              <a:t>反映了数据在不同实体之间的流动情况</a:t>
            </a:r>
            <a:br>
              <a:rPr lang="en-US" altLang="zh-CN" dirty="0"/>
            </a:br>
            <a:r>
              <a:rPr lang="en-US" altLang="zh-CN" dirty="0"/>
              <a:t>[1]</a:t>
            </a:r>
            <a:r>
              <a:rPr lang="en-US" altLang="zh-CN" b="1" i="0" dirty="0">
                <a:solidFill>
                  <a:srgbClr val="202020"/>
                </a:solidFill>
                <a:effectLst/>
                <a:latin typeface="Open Sans" panose="020B0606030504020204" pitchFamily="34" charset="0"/>
              </a:rPr>
              <a:t> Analyzing inter-reader variability affecting deep ensemble learning for COVID-19 detection in chest radiographs</a:t>
            </a:r>
            <a:endParaRPr lang="en-US" altLang="zh-CN" b="1" i="0" dirty="0">
              <a:solidFill>
                <a:srgbClr val="202020"/>
              </a:solidFill>
              <a:effectLst/>
              <a:latin typeface="Open Sans" panose="020B0606030504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[1]Gradient-domain image processing:</a:t>
            </a:r>
            <a:endParaRPr lang="en-US" altLang="zh-CN" dirty="0"/>
          </a:p>
          <a:p>
            <a:r>
              <a:rPr lang="en-US" altLang="zh-CN" dirty="0"/>
              <a:t>http://graphics.cs.cmu.edu/courses/15-463/2019_fall/lectures/lecture9.pdf</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2EF6EB6-7D77-4690-B0CB-81A480D89EE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F6EB6-7D77-4690-B0CB-81A480D89EE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D4666F-9B4A-42A3-B166-88DD4945AC3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F6EB6-7D77-4690-B0CB-81A480D89EE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D4666F-9B4A-42A3-B166-88DD4945AC3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hyperlink" Target="https://link.springer.com/article/10.1007/s11760-021-02063-5" TargetMode="External"/><Relationship Id="rId2" Type="http://schemas.openxmlformats.org/officeDocument/2006/relationships/image" Target="../media/image40.pn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zhuanlan.zhihu.com/p/618158237?utm_id=0" TargetMode="Externa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hyperlink" Target="https://ieeexplore.ieee.org/document/9894637" TargetMode="External"/><Relationship Id="rId2" Type="http://schemas.openxmlformats.org/officeDocument/2006/relationships/image" Target="../media/image82.png"/><Relationship Id="rId1" Type="http://schemas.openxmlformats.org/officeDocument/2006/relationships/image" Target="../media/image8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hyperlink" Target="https://github.com/danielnflam" TargetMode="Externa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tags" Target="../tags/tag3.xml"/><Relationship Id="rId4" Type="http://schemas.openxmlformats.org/officeDocument/2006/relationships/image" Target="../media/image86.png"/><Relationship Id="rId3" Type="http://schemas.openxmlformats.org/officeDocument/2006/relationships/tags" Target="../tags/tag2.xml"/><Relationship Id="rId2" Type="http://schemas.openxmlformats.org/officeDocument/2006/relationships/image" Target="../media/image85.png"/><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tags" Target="../tags/tag6.xml"/><Relationship Id="rId4" Type="http://schemas.openxmlformats.org/officeDocument/2006/relationships/image" Target="../media/image89.png"/><Relationship Id="rId3" Type="http://schemas.openxmlformats.org/officeDocument/2006/relationships/tags" Target="../tags/tag5.xml"/><Relationship Id="rId2" Type="http://schemas.openxmlformats.org/officeDocument/2006/relationships/image" Target="../media/image88.png"/><Relationship Id="rId1" Type="http://schemas.openxmlformats.org/officeDocument/2006/relationships/tags" Target="../tags/tag4.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92.png"/><Relationship Id="rId3" Type="http://schemas.openxmlformats.org/officeDocument/2006/relationships/tags" Target="../tags/tag8.xml"/><Relationship Id="rId2" Type="http://schemas.openxmlformats.org/officeDocument/2006/relationships/image" Target="../media/image91.png"/><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2314" y="214793"/>
            <a:ext cx="11402384" cy="3430534"/>
          </a:xfrm>
        </p:spPr>
        <p:txBody>
          <a:bodyPr>
            <a:normAutofit/>
          </a:bodyPr>
          <a:lstStyle/>
          <a:p>
            <a:r>
              <a:rPr lang="en-US" altLang="zh-CN" dirty="0">
                <a:latin typeface="Times New Roman" panose="02020603050405020304" pitchFamily="18" charset="0"/>
                <a:cs typeface="Times New Roman" panose="02020603050405020304" pitchFamily="18" charset="0"/>
              </a:rPr>
              <a:t>Bone Suppression Paper Highlights</a:t>
            </a:r>
            <a:endParaRPr lang="zh-CN" altLang="en-US"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1383874" y="3964117"/>
            <a:ext cx="9144000" cy="1655762"/>
          </a:xfrm>
        </p:spPr>
        <p:txBody>
          <a:bodyPr>
            <a:normAutofit/>
          </a:bodyPr>
          <a:lstStyle/>
          <a:p>
            <a:endParaRPr lang="en-US" altLang="zh-CN" sz="2800" dirty="0">
              <a:latin typeface="Times New Roman" panose="02020603050405020304" pitchFamily="18" charset="0"/>
              <a:cs typeface="Times New Roman" panose="02020603050405020304" pitchFamily="18" charset="0"/>
            </a:endParaRPr>
          </a:p>
          <a:p>
            <a:r>
              <a:rPr lang="en-US" altLang="zh-CN" sz="2800" dirty="0" err="1">
                <a:latin typeface="Times New Roman" panose="02020603050405020304" pitchFamily="18" charset="0"/>
                <a:cs typeface="Times New Roman" panose="02020603050405020304" pitchFamily="18" charset="0"/>
              </a:rPr>
              <a:t>Zhanghao</a:t>
            </a:r>
            <a:r>
              <a:rPr lang="en-US" altLang="zh-CN" sz="2800" dirty="0">
                <a:latin typeface="Times New Roman" panose="02020603050405020304" pitchFamily="18" charset="0"/>
                <a:cs typeface="Times New Roman" panose="02020603050405020304" pitchFamily="18" charset="0"/>
              </a:rPr>
              <a:t> Chen</a:t>
            </a:r>
            <a:endParaRPr lang="en-US" altLang="zh-CN" sz="2800" dirty="0">
              <a:latin typeface="Times New Roman" panose="02020603050405020304" pitchFamily="18" charset="0"/>
              <a:cs typeface="Times New Roman" panose="02020603050405020304" pitchFamily="18" charset="0"/>
            </a:endParaRPr>
          </a:p>
          <a:p>
            <a:r>
              <a:rPr lang="en-US" altLang="zh-CN" sz="2800" dirty="0" err="1">
                <a:latin typeface="Times New Roman" panose="02020603050405020304" pitchFamily="18" charset="0"/>
                <a:cs typeface="Times New Roman" panose="02020603050405020304" pitchFamily="18" charset="0"/>
              </a:rPr>
              <a:t>Yifei</a:t>
            </a:r>
            <a:r>
              <a:rPr lang="en-US" altLang="zh-CN" sz="2800" dirty="0">
                <a:latin typeface="Times New Roman" panose="02020603050405020304" pitchFamily="18" charset="0"/>
                <a:cs typeface="Times New Roman" panose="02020603050405020304" pitchFamily="18" charset="0"/>
              </a:rPr>
              <a:t> Sun</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61" y="118693"/>
            <a:ext cx="1200328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Image-to-Image</a:t>
            </a:r>
            <a:r>
              <a:rPr lang="en-US" altLang="zh-CN" b="1" dirty="0">
                <a:solidFill>
                  <a:srgbClr val="FF0000"/>
                </a:solidFill>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Translation for Multi-Task Organ Segmentation and Bone Suppression in Chest X-Ray Radiography</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7561" y="598346"/>
            <a:ext cx="12048294"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a:t>
            </a:r>
            <a:r>
              <a:rPr lang="en-US" altLang="zh-CN" b="1" dirty="0">
                <a:solidFill>
                  <a:srgbClr val="FF0000"/>
                </a:solidFill>
                <a:latin typeface="Times New Roman" panose="02020603050405020304" pitchFamily="18" charset="0"/>
                <a:cs typeface="Times New Roman" panose="02020603050405020304" pitchFamily="18" charset="0"/>
              </a:rPr>
              <a:t>multitask</a:t>
            </a:r>
            <a:r>
              <a:rPr lang="en-US" altLang="zh-CN" dirty="0">
                <a:latin typeface="Times New Roman" panose="02020603050405020304" pitchFamily="18" charset="0"/>
                <a:cs typeface="Times New Roman" panose="02020603050405020304" pitchFamily="18" charset="0"/>
              </a:rPr>
              <a:t> deep learning model that generates </a:t>
            </a:r>
            <a:r>
              <a:rPr lang="en-US" altLang="zh-CN" b="1" dirty="0">
                <a:solidFill>
                  <a:srgbClr val="FF0000"/>
                </a:solidFill>
                <a:latin typeface="Times New Roman" panose="02020603050405020304" pitchFamily="18" charset="0"/>
                <a:cs typeface="Times New Roman" panose="02020603050405020304" pitchFamily="18" charset="0"/>
              </a:rPr>
              <a:t>simultaneously the bone-suppressed image and the organ-segmented image</a:t>
            </a:r>
            <a:r>
              <a:rPr lang="en-US" altLang="zh-CN" dirty="0">
                <a:latin typeface="Times New Roman" panose="02020603050405020304" pitchFamily="18" charset="0"/>
                <a:cs typeface="Times New Roman" panose="02020603050405020304" pitchFamily="18" charset="0"/>
              </a:rPr>
              <a:t>, enhancing the accuracy of tasks, minimizing the number of parameters needed by the model and optimizing the processing time, efficiency in learning optimizes the number of required parameters, memory or storage requirements, computational time and training convergence rate. all by exploiting the interplay between the network parameters to benefit the performance of both tasks.</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47561" y="1977069"/>
            <a:ext cx="5446772" cy="3772736"/>
          </a:xfrm>
          <a:prstGeom prst="rect">
            <a:avLst/>
          </a:prstGeom>
        </p:spPr>
      </p:pic>
      <p:sp>
        <p:nvSpPr>
          <p:cNvPr id="11" name="文本框 10"/>
          <p:cNvSpPr txBox="1"/>
          <p:nvPr/>
        </p:nvSpPr>
        <p:spPr>
          <a:xfrm>
            <a:off x="0" y="5659489"/>
            <a:ext cx="7425664" cy="1200329"/>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交叉验证的目的：</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从有限的学习数据中获取尽可能多的有效信息；交叉验证从多个方向开始学习样本的，可以有效地避免陷入局部最小值；可以在一定程度上避免过拟合问题；提升模型的泛化能力。</a:t>
            </a:r>
            <a:endParaRPr lang="zh-CN" altLang="en-US" dirty="0">
              <a:latin typeface="宋体" panose="02010600030101010101" pitchFamily="2" charset="-122"/>
              <a:ea typeface="宋体" panose="02010600030101010101" pitchFamily="2" charset="-122"/>
            </a:endParaRPr>
          </a:p>
        </p:txBody>
      </p:sp>
      <p:sp>
        <p:nvSpPr>
          <p:cNvPr id="12" name="文本框 11"/>
          <p:cNvSpPr txBox="1"/>
          <p:nvPr/>
        </p:nvSpPr>
        <p:spPr>
          <a:xfrm>
            <a:off x="6186008" y="1926991"/>
            <a:ext cx="5590728"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多器官分割用的模型：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Pix2PixMTdG(d</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表示扩展卷积</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5985595" y="2838022"/>
            <a:ext cx="5277121" cy="2279767"/>
          </a:xfrm>
          <a:prstGeom prst="rect">
            <a:avLst/>
          </a:prstGeom>
        </p:spPr>
      </p:pic>
      <p:sp>
        <p:nvSpPr>
          <p:cNvPr id="16" name="文本框 15"/>
          <p:cNvSpPr txBox="1"/>
          <p:nvPr/>
        </p:nvSpPr>
        <p:spPr>
          <a:xfrm>
            <a:off x="7700356" y="5205357"/>
            <a:ext cx="4168433"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Jaccard index is a metric that measures the percent overlap between the target ground-truth mask (GT) and our prediction mask (PM)</a:t>
            </a:r>
            <a:r>
              <a:rPr lang="en-US" altLang="zh-CN" b="1" dirty="0">
                <a:solidFill>
                  <a:srgbClr val="FF0000"/>
                </a:solidFill>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IoU</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GAN-based disentanglement learning for chest X-ray rib suppression</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43667" y="803936"/>
            <a:ext cx="11660134"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关注模型的应用评估：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We employ two downstream applications, including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lung disease classification and tuberculosis detection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to evaluate the quality of the imputed rib-suppressed CXR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88711" y="2121538"/>
            <a:ext cx="7080614" cy="1841595"/>
          </a:xfrm>
          <a:prstGeom prst="rect">
            <a:avLst/>
          </a:prstGeom>
        </p:spPr>
      </p:pic>
      <p:sp>
        <p:nvSpPr>
          <p:cNvPr id="10" name="文本框 9"/>
          <p:cNvSpPr txBox="1"/>
          <p:nvPr/>
        </p:nvSpPr>
        <p:spPr>
          <a:xfrm>
            <a:off x="343667" y="1791005"/>
            <a:ext cx="609702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Model Complexity</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p:cNvSpPr txBox="1"/>
          <p:nvPr/>
        </p:nvSpPr>
        <p:spPr>
          <a:xfrm>
            <a:off x="7051923" y="3009896"/>
            <a:ext cx="45784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MACs (Multiply Accumulate Operations)</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343667" y="3784442"/>
            <a:ext cx="5486682" cy="3073558"/>
          </a:xfrm>
          <a:prstGeom prst="rect">
            <a:avLst/>
          </a:prstGeom>
        </p:spPr>
      </p:pic>
      <p:pic>
        <p:nvPicPr>
          <p:cNvPr id="15" name="图片 14"/>
          <p:cNvPicPr>
            <a:picLocks noChangeAspect="1"/>
          </p:cNvPicPr>
          <p:nvPr/>
        </p:nvPicPr>
        <p:blipFill>
          <a:blip r:embed="rId3"/>
          <a:stretch>
            <a:fillRect/>
          </a:stretch>
        </p:blipFill>
        <p:spPr>
          <a:xfrm>
            <a:off x="6812406" y="4022437"/>
            <a:ext cx="5114987" cy="877900"/>
          </a:xfrm>
          <a:prstGeom prst="rect">
            <a:avLst/>
          </a:prstGeom>
        </p:spPr>
      </p:pic>
      <p:sp>
        <p:nvSpPr>
          <p:cNvPr id="17" name="文本框 16"/>
          <p:cNvSpPr txBox="1"/>
          <p:nvPr/>
        </p:nvSpPr>
        <p:spPr>
          <a:xfrm>
            <a:off x="5830349" y="6025470"/>
            <a:ext cx="6097044" cy="646331"/>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Zhang, Richard, et al. "The unreasonable effectiveness of deep features as a perceptual metric." </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6237445" y="4807210"/>
            <a:ext cx="6097044" cy="646331"/>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Johnson, Justin, Alexandre </a:t>
            </a:r>
            <a:r>
              <a:rPr lang="en-US" altLang="zh-CN" b="0" i="0" dirty="0" err="1">
                <a:solidFill>
                  <a:srgbClr val="222222"/>
                </a:solidFill>
                <a:effectLst/>
                <a:latin typeface="Times New Roman" panose="02020603050405020304" pitchFamily="18" charset="0"/>
                <a:cs typeface="Times New Roman" panose="02020603050405020304" pitchFamily="18" charset="0"/>
              </a:rPr>
              <a:t>Alahi</a:t>
            </a:r>
            <a:r>
              <a:rPr lang="en-US" altLang="zh-CN" b="0" i="0" dirty="0">
                <a:solidFill>
                  <a:srgbClr val="222222"/>
                </a:solidFill>
                <a:effectLst/>
                <a:latin typeface="Times New Roman" panose="02020603050405020304" pitchFamily="18" charset="0"/>
                <a:cs typeface="Times New Roman" panose="02020603050405020304" pitchFamily="18" charset="0"/>
              </a:rPr>
              <a:t>, and Li Fei-Fei. "Perceptual losses for real-time style transfer and super-resolution." </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7333611" y="3784442"/>
            <a:ext cx="345508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Feature construction loss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247" y="109068"/>
            <a:ext cx="1184577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Dilated conditional GAN for bone suppression in chest radiographs with enforced semantic features</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78247" y="1076781"/>
            <a:ext cx="5219968" cy="749339"/>
          </a:xfrm>
          <a:prstGeom prst="rect">
            <a:avLst/>
          </a:prstGeom>
        </p:spPr>
      </p:pic>
      <p:pic>
        <p:nvPicPr>
          <p:cNvPr id="9" name="图片 8"/>
          <p:cNvPicPr>
            <a:picLocks noChangeAspect="1"/>
          </p:cNvPicPr>
          <p:nvPr/>
        </p:nvPicPr>
        <p:blipFill>
          <a:blip r:embed="rId2"/>
          <a:stretch>
            <a:fillRect/>
          </a:stretch>
        </p:blipFill>
        <p:spPr>
          <a:xfrm>
            <a:off x="6001134" y="601620"/>
            <a:ext cx="5194567" cy="1174810"/>
          </a:xfrm>
          <a:prstGeom prst="rect">
            <a:avLst/>
          </a:prstGeom>
        </p:spPr>
      </p:pic>
      <p:sp>
        <p:nvSpPr>
          <p:cNvPr id="11" name="文本框 10"/>
          <p:cNvSpPr txBox="1"/>
          <p:nvPr/>
        </p:nvSpPr>
        <p:spPr>
          <a:xfrm>
            <a:off x="182573" y="2833786"/>
            <a:ext cx="1116457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Learning Bone Suppression from Dual Energy Chest X-rays using Adversarial Networks</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82573" y="3299707"/>
            <a:ext cx="11367096" cy="1200329"/>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Such a naive adoption of convolutional auto-encoder families(G.2017) often fails to capture the sharpness since the network misses high frequency details, which are the main reason of blurry images</a:t>
            </a:r>
            <a:r>
              <a:rPr lang="en-US" altLang="zh-CN" dirty="0">
                <a:latin typeface="Times New Roman" panose="02020603050405020304" pitchFamily="18" charset="0"/>
                <a:cs typeface="Times New Roman" panose="02020603050405020304" pitchFamily="18" charset="0"/>
              </a:rPr>
              <a:t>, in its encoding and decoding system. U-Net have overcome this limitation and achieved high performance on segmentation task with skip connection in the auto-encoding process.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82573" y="1785429"/>
            <a:ext cx="11888734"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JSRT dataset, each image is of 2048*2048 resolution with three channels in PNG format. Considering the time and memory cost, we rescaled these images to 256*256 resolution, </a:t>
            </a:r>
            <a:r>
              <a:rPr lang="en-US" altLang="zh-CN" b="1" dirty="0">
                <a:solidFill>
                  <a:srgbClr val="FF0000"/>
                </a:solidFill>
                <a:latin typeface="Times New Roman" panose="02020603050405020304" pitchFamily="18" charset="0"/>
                <a:cs typeface="Times New Roman" panose="02020603050405020304" pitchFamily="18" charset="0"/>
              </a:rPr>
              <a:t>and the range of their pixel values has been linearly scaled to 0-255(more uniform). </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196892" y="4631912"/>
            <a:ext cx="1892397" cy="1822544"/>
          </a:xfrm>
          <a:prstGeom prst="rect">
            <a:avLst/>
          </a:prstGeom>
        </p:spPr>
      </p:pic>
      <p:pic>
        <p:nvPicPr>
          <p:cNvPr id="20" name="图片 19"/>
          <p:cNvPicPr>
            <a:picLocks noChangeAspect="1"/>
          </p:cNvPicPr>
          <p:nvPr/>
        </p:nvPicPr>
        <p:blipFill>
          <a:blip r:embed="rId4"/>
          <a:stretch>
            <a:fillRect/>
          </a:stretch>
        </p:blipFill>
        <p:spPr>
          <a:xfrm>
            <a:off x="2089289" y="4682715"/>
            <a:ext cx="1854295" cy="1771741"/>
          </a:xfrm>
          <a:prstGeom prst="rect">
            <a:avLst/>
          </a:prstGeom>
        </p:spPr>
      </p:pic>
      <p:pic>
        <p:nvPicPr>
          <p:cNvPr id="22" name="图片 21"/>
          <p:cNvPicPr>
            <a:picLocks noChangeAspect="1"/>
          </p:cNvPicPr>
          <p:nvPr/>
        </p:nvPicPr>
        <p:blipFill>
          <a:blip r:embed="rId5"/>
          <a:stretch>
            <a:fillRect/>
          </a:stretch>
        </p:blipFill>
        <p:spPr>
          <a:xfrm>
            <a:off x="4215492" y="4562059"/>
            <a:ext cx="1911448" cy="1892397"/>
          </a:xfrm>
          <a:prstGeom prst="rect">
            <a:avLst/>
          </a:prstGeom>
        </p:spPr>
      </p:pic>
      <p:pic>
        <p:nvPicPr>
          <p:cNvPr id="26" name="图片 25"/>
          <p:cNvPicPr>
            <a:picLocks noChangeAspect="1"/>
          </p:cNvPicPr>
          <p:nvPr/>
        </p:nvPicPr>
        <p:blipFill>
          <a:blip r:embed="rId6"/>
          <a:stretch>
            <a:fillRect/>
          </a:stretch>
        </p:blipFill>
        <p:spPr>
          <a:xfrm>
            <a:off x="7193345" y="5730832"/>
            <a:ext cx="4356324" cy="965250"/>
          </a:xfrm>
          <a:prstGeom prst="rect">
            <a:avLst/>
          </a:prstGeom>
        </p:spPr>
      </p:pic>
      <p:sp>
        <p:nvSpPr>
          <p:cNvPr id="28" name="文本框 27"/>
          <p:cNvSpPr txBox="1"/>
          <p:nvPr/>
        </p:nvSpPr>
        <p:spPr>
          <a:xfrm>
            <a:off x="6218994" y="4653769"/>
            <a:ext cx="609702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Noise Power Spectrum (NPS) This metric gives a complete description of the noise with its amplitude over frequency</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resolution.</a:t>
            </a:r>
            <a:endParaRPr lang="zh-CN" altLang="en-US"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196892" y="631677"/>
            <a:ext cx="3455082" cy="369332"/>
          </a:xfrm>
          <a:prstGeom prst="rect">
            <a:avLst/>
          </a:prstGeom>
          <a:noFill/>
        </p:spPr>
        <p:txBody>
          <a:bodyPr wrap="square" rtlCol="0">
            <a:spAutoFit/>
          </a:bodyPr>
          <a:lstStyle/>
          <a:p>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关注</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penalty weight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的选择</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794" y="158092"/>
            <a:ext cx="1116457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Learning Bone Suppression from Dual Energy Chest X-rays using Adversarial Networks</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58025" y="663201"/>
            <a:ext cx="118703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However, it still suffered from the lack of training data, which leads the model to often fail to </a:t>
            </a:r>
            <a:r>
              <a:rPr lang="en-US" altLang="zh-CN" b="1" dirty="0">
                <a:solidFill>
                  <a:srgbClr val="FF0000"/>
                </a:solidFill>
                <a:latin typeface="Times New Roman" panose="02020603050405020304" pitchFamily="18" charset="0"/>
                <a:cs typeface="Times New Roman" panose="02020603050405020304" pitchFamily="18" charset="0"/>
              </a:rPr>
              <a:t>capture the outline of the small blood vessels in the lungs and chest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158025" y="1905792"/>
            <a:ext cx="4489681" cy="2248016"/>
          </a:xfrm>
          <a:prstGeom prst="rect">
            <a:avLst/>
          </a:prstGeom>
        </p:spPr>
      </p:pic>
      <p:sp>
        <p:nvSpPr>
          <p:cNvPr id="9" name="文本框 8"/>
          <p:cNvSpPr txBox="1"/>
          <p:nvPr/>
        </p:nvSpPr>
        <p:spPr>
          <a:xfrm>
            <a:off x="158025" y="1445309"/>
            <a:ext cx="3455082"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关注一下</a:t>
            </a:r>
            <a:r>
              <a:rPr lang="en-US" altLang="zh-CN" dirty="0">
                <a:latin typeface="Times New Roman" panose="02020603050405020304" pitchFamily="18" charset="0"/>
                <a:ea typeface="宋体" panose="02010600030101010101" pitchFamily="2" charset="-122"/>
                <a:cs typeface="Times New Roman" panose="02020603050405020304" pitchFamily="18" charset="0"/>
              </a:rPr>
              <a:t>History Buffer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优化</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7375035" y="1334060"/>
            <a:ext cx="6097162"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Haar</a:t>
            </a:r>
            <a:r>
              <a:rPr lang="en-US" altLang="zh-CN" dirty="0">
                <a:latin typeface="Times New Roman" panose="02020603050405020304" pitchFamily="18" charset="0"/>
                <a:cs typeface="Times New Roman" panose="02020603050405020304" pitchFamily="18" charset="0"/>
              </a:rPr>
              <a:t> 2D Wavelet Decomposition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GAN</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有效</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p:cNvPicPr>
            <a:picLocks noChangeAspect="1"/>
          </p:cNvPicPr>
          <p:nvPr/>
        </p:nvPicPr>
        <p:blipFill>
          <a:blip r:embed="rId2"/>
          <a:stretch>
            <a:fillRect/>
          </a:stretch>
        </p:blipFill>
        <p:spPr>
          <a:xfrm>
            <a:off x="5576919" y="1242867"/>
            <a:ext cx="1733639" cy="2679838"/>
          </a:xfrm>
          <a:prstGeom prst="rect">
            <a:avLst/>
          </a:prstGeom>
        </p:spPr>
      </p:pic>
      <p:sp>
        <p:nvSpPr>
          <p:cNvPr id="15" name="文本框 14"/>
          <p:cNvSpPr txBox="1"/>
          <p:nvPr/>
        </p:nvSpPr>
        <p:spPr>
          <a:xfrm>
            <a:off x="7421021" y="1905792"/>
            <a:ext cx="3846350" cy="1200329"/>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Frequency information </a:t>
            </a:r>
            <a:r>
              <a:rPr lang="en-US" altLang="zh-CN" dirty="0">
                <a:latin typeface="Times New Roman" panose="02020603050405020304" pitchFamily="18" charset="0"/>
                <a:cs typeface="Times New Roman" panose="02020603050405020304" pitchFamily="18" charset="0"/>
              </a:rPr>
              <a:t>obtained from wavelet decomposition have a very critical role in training deep neural network. e.g., Pix2Pix</a:t>
            </a:r>
            <a:endParaRPr lang="zh-CN" altLang="en-US"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3"/>
          <a:stretch>
            <a:fillRect/>
          </a:stretch>
        </p:blipFill>
        <p:spPr>
          <a:xfrm>
            <a:off x="0" y="4023905"/>
            <a:ext cx="9176222" cy="1517728"/>
          </a:xfrm>
          <a:prstGeom prst="rect">
            <a:avLst/>
          </a:prstGeom>
        </p:spPr>
      </p:pic>
      <p:sp>
        <p:nvSpPr>
          <p:cNvPr id="21" name="文本框 20"/>
          <p:cNvSpPr txBox="1"/>
          <p:nvPr/>
        </p:nvSpPr>
        <p:spPr>
          <a:xfrm>
            <a:off x="22487" y="5627517"/>
            <a:ext cx="12141398"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artifacts processing: We manually examined the dataset since there was no post processing to handle this problem in acquisition of original images. </a:t>
            </a:r>
            <a:r>
              <a:rPr lang="en-US" altLang="zh-CN" b="1" dirty="0">
                <a:solidFill>
                  <a:srgbClr val="FF0000"/>
                </a:solidFill>
                <a:latin typeface="Times New Roman" panose="02020603050405020304" pitchFamily="18" charset="0"/>
                <a:cs typeface="Times New Roman" panose="02020603050405020304" pitchFamily="18" charset="0"/>
              </a:rPr>
              <a:t>11 X-ray images were excluded from the training set and used for additional test. In this case, the ground truth obtained via DES can not be used as a reference image to evaluate the results. So in a qualitative manner, the motion artifacts due to heart beat did not appear and almost all information was maintained without blurry results.</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9256734" y="4153808"/>
            <a:ext cx="2987458"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先做</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transformation</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再做</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mapping</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这一过程叫</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windowing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794" y="158092"/>
            <a:ext cx="11164577" cy="369332"/>
          </a:xfrm>
          <a:prstGeom prst="rect">
            <a:avLst/>
          </a:prstGeom>
          <a:noFill/>
        </p:spPr>
        <p:txBody>
          <a:bodyPr wrap="square">
            <a:spAutoFit/>
          </a:bodyPr>
          <a:lstStyle/>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Spatial feature and resolution maximization GAN for bone suppression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02794" y="678963"/>
            <a:ext cx="1163712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It is equally important to preserve </a:t>
            </a:r>
            <a:r>
              <a:rPr lang="en-US" altLang="zh-CN" b="1" dirty="0">
                <a:solidFill>
                  <a:srgbClr val="FF0000"/>
                </a:solidFill>
                <a:latin typeface="Times New Roman" panose="02020603050405020304" pitchFamily="18" charset="0"/>
                <a:cs typeface="Times New Roman" panose="02020603050405020304" pitchFamily="18" charset="0"/>
              </a:rPr>
              <a:t>spatial information and image quality </a:t>
            </a:r>
            <a:r>
              <a:rPr lang="en-US" altLang="zh-CN" dirty="0">
                <a:latin typeface="Times New Roman" panose="02020603050405020304" pitchFamily="18" charset="0"/>
                <a:cs typeface="Times New Roman" panose="02020603050405020304" pitchFamily="18" charset="0"/>
              </a:rPr>
              <a:t>because they provide crucial insights on the size and area of infection, color accuracy, structural quality, etc.</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2793" y="1325294"/>
            <a:ext cx="119132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Minimize the visibility of bones in CXRs while ensuring maximum retention of critical information</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2792" y="1740792"/>
            <a:ext cx="1198692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CheXNeXt</a:t>
            </a:r>
            <a:r>
              <a:rPr lang="en-US" altLang="zh-CN" dirty="0">
                <a:latin typeface="Times New Roman" panose="02020603050405020304" pitchFamily="18" charset="0"/>
                <a:cs typeface="Times New Roman" panose="02020603050405020304" pitchFamily="18" charset="0"/>
              </a:rPr>
              <a:t>’ for the screening of 14 categories of diseases such as pneumonia, fibrosis, emphysema, and effusion, etc. have developed a model ‘Covid-Screen-Net’ for mass screening of COVID-19.</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64162" y="2538662"/>
            <a:ext cx="11925555"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普遍的模型存在以下缺陷：</a:t>
            </a:r>
            <a:r>
              <a:rPr lang="en-US" altLang="zh-CN" dirty="0">
                <a:latin typeface="Times New Roman" panose="02020603050405020304" pitchFamily="18" charset="0"/>
                <a:ea typeface="宋体" panose="02010600030101010101" pitchFamily="2" charset="-122"/>
                <a:cs typeface="Times New Roman" panose="02020603050405020304" pitchFamily="18" charset="0"/>
              </a:rPr>
              <a:t>hard denoising, that leads to a reduction in the sharpness of an image, loss of texture, and introduction of small artifacts.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p:cNvPicPr>
            <a:picLocks noChangeAspect="1"/>
          </p:cNvPicPr>
          <p:nvPr/>
        </p:nvPicPr>
        <p:blipFill>
          <a:blip r:embed="rId1"/>
          <a:stretch>
            <a:fillRect/>
          </a:stretch>
        </p:blipFill>
        <p:spPr>
          <a:xfrm>
            <a:off x="164162" y="3278413"/>
            <a:ext cx="10693950" cy="2387723"/>
          </a:xfrm>
          <a:prstGeom prst="rect">
            <a:avLst/>
          </a:prstGeom>
        </p:spPr>
      </p:pic>
      <p:pic>
        <p:nvPicPr>
          <p:cNvPr id="21" name="图片 20"/>
          <p:cNvPicPr>
            <a:picLocks noChangeAspect="1"/>
          </p:cNvPicPr>
          <p:nvPr/>
        </p:nvPicPr>
        <p:blipFill>
          <a:blip r:embed="rId2"/>
          <a:stretch>
            <a:fillRect/>
          </a:stretch>
        </p:blipFill>
        <p:spPr>
          <a:xfrm>
            <a:off x="284227" y="5473085"/>
            <a:ext cx="5302523" cy="692186"/>
          </a:xfrm>
          <a:prstGeom prst="rect">
            <a:avLst/>
          </a:prstGeom>
        </p:spPr>
      </p:pic>
      <p:sp>
        <p:nvSpPr>
          <p:cNvPr id="23" name="文本框 22"/>
          <p:cNvSpPr txBox="1"/>
          <p:nvPr/>
        </p:nvSpPr>
        <p:spPr>
          <a:xfrm>
            <a:off x="5511137" y="5532706"/>
            <a:ext cx="6097022"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pre-set the value of α as 1 and find the relative values of β and γ.</a:t>
            </a:r>
            <a:r>
              <a:rPr lang="zh-CN" altLang="en-US" dirty="0">
                <a:latin typeface="Times New Roman" panose="02020603050405020304" pitchFamily="18" charset="0"/>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下一页</a:t>
            </a:r>
            <a:r>
              <a:rPr lang="en-US" altLang="zh-CN" dirty="0">
                <a:latin typeface="Times New Roman" panose="02020603050405020304" pitchFamily="18" charset="0"/>
                <a:ea typeface="宋体" panose="02010600030101010101" pitchFamily="2" charset="-122"/>
                <a:cs typeface="Times New Roman" panose="02020603050405020304" pitchFamily="18" charset="0"/>
              </a:rPr>
              <a:t>PPT</a:t>
            </a:r>
            <a:r>
              <a:rPr lang="zh-CN" altLang="en-US" dirty="0">
                <a:latin typeface="宋体" panose="02010600030101010101" pitchFamily="2" charset="-122"/>
                <a:ea typeface="宋体" panose="02010600030101010101" pitchFamily="2" charset="-122"/>
                <a:cs typeface="Times New Roman" panose="02020603050405020304" pitchFamily="18" charset="0"/>
              </a:rPr>
              <a:t>有详细解释参数选择实验</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框 5"/>
          <p:cNvSpPr txBox="1"/>
          <p:nvPr/>
        </p:nvSpPr>
        <p:spPr>
          <a:xfrm>
            <a:off x="365646" y="6238658"/>
            <a:ext cx="10983144"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resolution of 512 × 512 is sufficient for the detection of lung diseases and nodules. Therefore, we resized all the images to 512 × 512 × 3 for training SFRM-GAN</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233" y="128875"/>
            <a:ext cx="11205419" cy="499915"/>
          </a:xfrm>
          <a:prstGeom prst="rect">
            <a:avLst/>
          </a:prstGeom>
        </p:spPr>
      </p:pic>
      <p:pic>
        <p:nvPicPr>
          <p:cNvPr id="3" name="图片 2"/>
          <p:cNvPicPr>
            <a:picLocks noChangeAspect="1"/>
          </p:cNvPicPr>
          <p:nvPr/>
        </p:nvPicPr>
        <p:blipFill>
          <a:blip r:embed="rId2"/>
          <a:stretch>
            <a:fillRect/>
          </a:stretch>
        </p:blipFill>
        <p:spPr>
          <a:xfrm>
            <a:off x="215598" y="628790"/>
            <a:ext cx="5880402" cy="1606633"/>
          </a:xfrm>
          <a:prstGeom prst="rect">
            <a:avLst/>
          </a:prstGeom>
        </p:spPr>
      </p:pic>
      <p:pic>
        <p:nvPicPr>
          <p:cNvPr id="8" name="图片 7"/>
          <p:cNvPicPr>
            <a:picLocks noChangeAspect="1"/>
          </p:cNvPicPr>
          <p:nvPr/>
        </p:nvPicPr>
        <p:blipFill>
          <a:blip r:embed="rId3"/>
          <a:stretch>
            <a:fillRect/>
          </a:stretch>
        </p:blipFill>
        <p:spPr>
          <a:xfrm>
            <a:off x="6336999" y="628790"/>
            <a:ext cx="5855001" cy="1574881"/>
          </a:xfrm>
          <a:prstGeom prst="rect">
            <a:avLst/>
          </a:prstGeom>
        </p:spPr>
      </p:pic>
      <p:pic>
        <p:nvPicPr>
          <p:cNvPr id="10" name="图片 9"/>
          <p:cNvPicPr>
            <a:picLocks noChangeAspect="1"/>
          </p:cNvPicPr>
          <p:nvPr/>
        </p:nvPicPr>
        <p:blipFill>
          <a:blip r:embed="rId4"/>
          <a:stretch>
            <a:fillRect/>
          </a:stretch>
        </p:blipFill>
        <p:spPr>
          <a:xfrm>
            <a:off x="6121088" y="2422473"/>
            <a:ext cx="6070912" cy="2013053"/>
          </a:xfrm>
          <a:prstGeom prst="rect">
            <a:avLst/>
          </a:prstGeom>
        </p:spPr>
      </p:pic>
      <p:sp>
        <p:nvSpPr>
          <p:cNvPr id="12" name="文本框 11"/>
          <p:cNvSpPr txBox="1"/>
          <p:nvPr/>
        </p:nvSpPr>
        <p:spPr>
          <a:xfrm>
            <a:off x="5897573" y="4697800"/>
            <a:ext cx="6294427" cy="1754326"/>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不同评价指标作用：</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They used the combination of PSNR and NMSE to indicate the degree of bone suppression. Next, they calculate SSIM and Laplace Variance to indicate retention of spatial feature resolution. Further, the authors measure Entropy and BRISQUE</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不用</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score to indicate the preservation of spatial feature information.</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5"/>
          <a:stretch>
            <a:fillRect/>
          </a:stretch>
        </p:blipFill>
        <p:spPr>
          <a:xfrm>
            <a:off x="18411" y="4254326"/>
            <a:ext cx="5056816" cy="2603674"/>
          </a:xfrm>
          <a:prstGeom prst="rect">
            <a:avLst/>
          </a:prstGeom>
        </p:spPr>
      </p:pic>
      <p:sp>
        <p:nvSpPr>
          <p:cNvPr id="15" name="文本框 14"/>
          <p:cNvSpPr txBox="1"/>
          <p:nvPr/>
        </p:nvSpPr>
        <p:spPr>
          <a:xfrm>
            <a:off x="4766846" y="6454429"/>
            <a:ext cx="7108080"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关注一下论文中损失函数权值的确定方式，具体见论文</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p:cNvPicPr>
            <a:picLocks noChangeAspect="1"/>
          </p:cNvPicPr>
          <p:nvPr/>
        </p:nvPicPr>
        <p:blipFill>
          <a:blip r:embed="rId6"/>
          <a:stretch>
            <a:fillRect/>
          </a:stretch>
        </p:blipFill>
        <p:spPr>
          <a:xfrm>
            <a:off x="18411" y="2319391"/>
            <a:ext cx="6064562" cy="831893"/>
          </a:xfrm>
          <a:prstGeom prst="rect">
            <a:avLst/>
          </a:prstGeom>
        </p:spPr>
      </p:pic>
      <p:sp>
        <p:nvSpPr>
          <p:cNvPr id="19" name="文本框 18"/>
          <p:cNvSpPr txBox="1"/>
          <p:nvPr/>
        </p:nvSpPr>
        <p:spPr>
          <a:xfrm>
            <a:off x="12061" y="3063182"/>
            <a:ext cx="6070912"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Role: </a:t>
            </a:r>
            <a:r>
              <a:rPr lang="en-US" altLang="zh-CN" b="1" dirty="0">
                <a:solidFill>
                  <a:srgbClr val="FF0000"/>
                </a:solidFill>
                <a:latin typeface="Times New Roman" panose="02020603050405020304" pitchFamily="18" charset="0"/>
                <a:cs typeface="Times New Roman" panose="02020603050405020304" pitchFamily="18" charset="0"/>
              </a:rPr>
              <a:t>Detect edges and determine the gradient error</a:t>
            </a:r>
            <a:r>
              <a:rPr lang="en-US" altLang="zh-CN" dirty="0">
                <a:latin typeface="Times New Roman" panose="02020603050405020304" pitchFamily="18" charset="0"/>
                <a:cs typeface="Times New Roman" panose="02020603050405020304" pitchFamily="18" charset="0"/>
              </a:rPr>
              <a:t>. The model becomes more susceptible to the </a:t>
            </a:r>
            <a:r>
              <a:rPr lang="en-US" altLang="zh-CN" b="1" dirty="0">
                <a:solidFill>
                  <a:srgbClr val="FF0000"/>
                </a:solidFill>
                <a:latin typeface="Times New Roman" panose="02020603050405020304" pitchFamily="18" charset="0"/>
                <a:cs typeface="Times New Roman" panose="02020603050405020304" pitchFamily="18" charset="0"/>
              </a:rPr>
              <a:t>changes in high-frequency details</a:t>
            </a:r>
            <a:r>
              <a:rPr lang="en-US" altLang="zh-CN" dirty="0">
                <a:latin typeface="Times New Roman" panose="02020603050405020304" pitchFamily="18" charset="0"/>
                <a:cs typeface="Times New Roman" panose="02020603050405020304" pitchFamily="18" charset="0"/>
              </a:rPr>
              <a:t>, i.e., lung boundaries, blood vessels, infectious areas, etc.</a:t>
            </a:r>
            <a:endParaRPr lang="en-US" altLang="zh-CN"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2156419" y="2203671"/>
            <a:ext cx="710808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Sobel Loss using Sobel operator </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87069" y="1051978"/>
            <a:ext cx="3875306" cy="806536"/>
          </a:xfrm>
          <a:prstGeom prst="rect">
            <a:avLst/>
          </a:prstGeom>
        </p:spPr>
      </p:pic>
      <p:pic>
        <p:nvPicPr>
          <p:cNvPr id="7" name="图片 6"/>
          <p:cNvPicPr>
            <a:picLocks noChangeAspect="1"/>
          </p:cNvPicPr>
          <p:nvPr/>
        </p:nvPicPr>
        <p:blipFill>
          <a:blip r:embed="rId2"/>
          <a:stretch>
            <a:fillRect/>
          </a:stretch>
        </p:blipFill>
        <p:spPr>
          <a:xfrm>
            <a:off x="4228030" y="1102043"/>
            <a:ext cx="5334279" cy="669245"/>
          </a:xfrm>
          <a:prstGeom prst="rect">
            <a:avLst/>
          </a:prstGeom>
        </p:spPr>
      </p:pic>
      <p:sp>
        <p:nvSpPr>
          <p:cNvPr id="9" name="文本框 8"/>
          <p:cNvSpPr txBox="1"/>
          <p:nvPr/>
        </p:nvSpPr>
        <p:spPr>
          <a:xfrm>
            <a:off x="262354" y="552063"/>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Mixed gradient error</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099141" y="552063"/>
            <a:ext cx="8702141"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3"/>
              </a:rPr>
              <a:t>https://link.springer.com/article/10.1007/s11760-021-02063-5</a:t>
            </a:r>
            <a:endParaRPr lang="en-US" altLang="zh-CN"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27341" y="63357"/>
            <a:ext cx="1161870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Single image super-resolution based on a modified U-net with mixed gradient loss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8701" y="2477803"/>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Dual energy subtraction: Principles and clinical applications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7858829" y="923961"/>
            <a:ext cx="609702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在上页论文中效果不好，改成了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Sobel loss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244709" y="1912582"/>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aim of measure the gradient error is to learn </a:t>
            </a:r>
            <a:r>
              <a:rPr lang="en-US" altLang="zh-CN" b="1" dirty="0">
                <a:solidFill>
                  <a:srgbClr val="FF0000"/>
                </a:solidFill>
                <a:latin typeface="Times New Roman" panose="02020603050405020304" pitchFamily="18" charset="0"/>
                <a:cs typeface="Times New Roman" panose="02020603050405020304" pitchFamily="18" charset="0"/>
              </a:rPr>
              <a:t>a sharp edge </a:t>
            </a:r>
            <a:r>
              <a:rPr lang="en-US" altLang="zh-CN" dirty="0">
                <a:latin typeface="Times New Roman" panose="02020603050405020304" pitchFamily="18" charset="0"/>
                <a:cs typeface="Times New Roman" panose="02020603050405020304" pitchFamily="18" charset="0"/>
              </a:rPr>
              <a:t>which is close to the ground truth edge.</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244709" y="3043024"/>
            <a:ext cx="5169166" cy="1606633"/>
          </a:xfrm>
          <a:prstGeom prst="rect">
            <a:avLst/>
          </a:prstGeom>
        </p:spPr>
      </p:pic>
      <p:sp>
        <p:nvSpPr>
          <p:cNvPr id="6" name="文本框 5"/>
          <p:cNvSpPr txBox="1"/>
          <p:nvPr/>
        </p:nvSpPr>
        <p:spPr>
          <a:xfrm>
            <a:off x="5674290" y="3429000"/>
            <a:ext cx="2668044"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共同点：一次三张图片</a:t>
            </a:r>
            <a:endParaRPr lang="zh-CN" altLang="en-US"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5"/>
          <a:stretch>
            <a:fillRect/>
          </a:stretch>
        </p:blipFill>
        <p:spPr>
          <a:xfrm>
            <a:off x="127341" y="5105310"/>
            <a:ext cx="7747398" cy="1752690"/>
          </a:xfrm>
          <a:prstGeom prst="rect">
            <a:avLst/>
          </a:prstGeom>
        </p:spPr>
      </p:pic>
      <p:sp>
        <p:nvSpPr>
          <p:cNvPr id="13" name="文本框 12"/>
          <p:cNvSpPr txBox="1"/>
          <p:nvPr/>
        </p:nvSpPr>
        <p:spPr>
          <a:xfrm>
            <a:off x="127340" y="4675848"/>
            <a:ext cx="6373667"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双能成像实现方式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均可获得高低两种能量</a:t>
            </a:r>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6657" y="167788"/>
            <a:ext cx="969785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Chest Radiographs With Adversarial Learning</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51890" y="1019489"/>
            <a:ext cx="11698489"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While training with paired images yields slightly better performance than that of unpaired images when measuring with two objective image quality metrics, namely Structural Similarity Index (SSIM) and Peak Signal-to-Noise Ratio (PSNR), </a:t>
            </a:r>
            <a:r>
              <a:rPr lang="en-US" altLang="zh-CN" b="1" dirty="0">
                <a:solidFill>
                  <a:srgbClr val="FF0000"/>
                </a:solidFill>
                <a:latin typeface="Times New Roman" panose="02020603050405020304" pitchFamily="18" charset="0"/>
                <a:cs typeface="Times New Roman" panose="02020603050405020304" pitchFamily="18" charset="0"/>
              </a:rPr>
              <a:t>training with unpaired images(Unsupervised Learning) demonstrates better generalization ability on unseen anteroposterior (AP) radiographs than paired training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94335" y="2332855"/>
            <a:ext cx="11834013" cy="646331"/>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Unpaired?----Unpaired training radiographs consist of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 source set and a target set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with no information provided as to which standard CXR matches which bone suppressed CXR</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u="sng"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任意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的两对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194336" y="2997181"/>
            <a:ext cx="11770598"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find that the GAN models introduce minimal motion artifacts compared with the dual-energy subtraction technique. The reason is that there is only a small portion of training data in the DE dataset contains motion artifacts. </a:t>
            </a:r>
            <a:r>
              <a:rPr lang="en-US" altLang="zh-CN" b="1" dirty="0">
                <a:solidFill>
                  <a:srgbClr val="FF0000"/>
                </a:solidFill>
                <a:latin typeface="Times New Roman" panose="02020603050405020304" pitchFamily="18" charset="0"/>
                <a:cs typeface="Times New Roman" panose="02020603050405020304" pitchFamily="18" charset="0"/>
              </a:rPr>
              <a:t>The image-to-image translation models tend to learn the majority of information from the entire data distribution. </a:t>
            </a:r>
            <a:r>
              <a:rPr lang="en-US" altLang="zh-CN" dirty="0">
                <a:latin typeface="Times New Roman" panose="02020603050405020304" pitchFamily="18" charset="0"/>
                <a:cs typeface="Times New Roman" panose="02020603050405020304" pitchFamily="18" charset="0"/>
              </a:rPr>
              <a:t>This characteristic of adversarial learning models can be considered as yet another main advantage of automatic bone suppression in addition to less radiation exposure.</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51890" y="598453"/>
            <a:ext cx="9334244"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Image2Image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151890" y="4769503"/>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Generating Dual-Energy Subtraction Soft-Tissue Images from Chest Radiographs via Bone Edge-Guided GAN</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51890" y="5251872"/>
            <a:ext cx="301936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Detection of Bone-Edge</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803034" y="5251872"/>
            <a:ext cx="9161899"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Considering that only a limited number of subjects are used for detecting bone edges, we employ the same architecture as the most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compact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FC-DenseNet56 model.(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防止过拟合</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p:cNvSpPr txBox="1"/>
          <p:nvPr/>
        </p:nvSpPr>
        <p:spPr>
          <a:xfrm>
            <a:off x="180017" y="6075401"/>
            <a:ext cx="11207536"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模型能力：</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the test stage, our method only required about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1.04 seconds (0.83 s for edge detection and 0.21 s for image synthesis)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 generate the bone edge map and DES-like soft-tissue image for an unseen CXR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342" y="186198"/>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Deep Learning Models for Bone Suppression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27342" y="599455"/>
            <a:ext cx="11054113"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Supervised:</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Regressors are trained or optimized by teaching DES radiographs to estimate the soft-tissue or bone images.</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Unsupervised:</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Do not require teaching DES with radiographs, but these methods </a:t>
            </a:r>
            <a:r>
              <a:rPr lang="en-US" altLang="zh-CN" b="1" dirty="0">
                <a:solidFill>
                  <a:srgbClr val="FF0000"/>
                </a:solidFill>
                <a:latin typeface="Times New Roman" panose="02020603050405020304" pitchFamily="18" charset="0"/>
                <a:cs typeface="Times New Roman" panose="02020603050405020304" pitchFamily="18" charset="0"/>
              </a:rPr>
              <a:t>need segmentation and the border locations of bony structures</a:t>
            </a:r>
            <a:r>
              <a:rPr lang="en-US" altLang="zh-CN" dirty="0">
                <a:latin typeface="Times New Roman" panose="02020603050405020304" pitchFamily="18" charset="0"/>
                <a:cs typeface="Times New Roman" panose="02020603050405020304" pitchFamily="18" charset="0"/>
              </a:rPr>
              <a:t>. The bone-free images are reconstructed with the blind-source separation approach, or the gradient images modified according to the intermediate results. </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38251" y="2620477"/>
            <a:ext cx="6171023" cy="1472843"/>
          </a:xfrm>
          <a:prstGeom prst="rect">
            <a:avLst/>
          </a:prstGeom>
        </p:spPr>
      </p:pic>
      <p:sp>
        <p:nvSpPr>
          <p:cNvPr id="8" name="文本框 7"/>
          <p:cNvSpPr txBox="1"/>
          <p:nvPr/>
        </p:nvSpPr>
        <p:spPr>
          <a:xfrm>
            <a:off x="6466628" y="3223410"/>
            <a:ext cx="61710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MS-SSIM/SSIM loss pays attention primarily to </a:t>
            </a:r>
            <a:r>
              <a:rPr lang="en-US" altLang="zh-CN" b="1" dirty="0">
                <a:solidFill>
                  <a:srgbClr val="FF0000"/>
                </a:solidFill>
                <a:latin typeface="Times New Roman" panose="02020603050405020304" pitchFamily="18" charset="0"/>
                <a:cs typeface="Times New Roman" panose="02020603050405020304" pitchFamily="18" charset="0"/>
              </a:rPr>
              <a:t>local neighborhood changes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03142" y="4173106"/>
            <a:ext cx="11923398"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CLAHE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的作用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CLAHE for local contrast enhancement, so local details can therefore be enhanced even in regions that are darker or lighter than most of the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2"/>
          <a:stretch>
            <a:fillRect/>
          </a:stretch>
        </p:blipFill>
        <p:spPr>
          <a:xfrm>
            <a:off x="3373824" y="5206239"/>
            <a:ext cx="8560369" cy="1651761"/>
          </a:xfrm>
          <a:prstGeom prst="rect">
            <a:avLst/>
          </a:prstGeom>
        </p:spPr>
      </p:pic>
      <p:sp>
        <p:nvSpPr>
          <p:cNvPr id="2" name="文本框 1"/>
          <p:cNvSpPr txBox="1"/>
          <p:nvPr/>
        </p:nvSpPr>
        <p:spPr>
          <a:xfrm>
            <a:off x="325256" y="4964762"/>
            <a:ext cx="2957992"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测试和训练数据一起做预处理操作的目的：</a:t>
            </a:r>
            <a:endParaRPr lang="zh-CN" altLang="en-US" dirty="0">
              <a:latin typeface="宋体" panose="02010600030101010101" pitchFamily="2" charset="-122"/>
              <a:ea typeface="宋体" panose="02010600030101010101" pitchFamily="2" charset="-122"/>
            </a:endParaRPr>
          </a:p>
        </p:txBody>
      </p:sp>
      <p:pic>
        <p:nvPicPr>
          <p:cNvPr id="7" name="图片 6"/>
          <p:cNvPicPr>
            <a:picLocks noChangeAspect="1"/>
          </p:cNvPicPr>
          <p:nvPr/>
        </p:nvPicPr>
        <p:blipFill>
          <a:blip r:embed="rId3"/>
          <a:stretch>
            <a:fillRect/>
          </a:stretch>
        </p:blipFill>
        <p:spPr>
          <a:xfrm>
            <a:off x="5579651" y="2343030"/>
            <a:ext cx="4820828" cy="698451"/>
          </a:xfrm>
          <a:prstGeom prst="rect">
            <a:avLst/>
          </a:prstGeom>
        </p:spPr>
      </p:pic>
      <p:cxnSp>
        <p:nvCxnSpPr>
          <p:cNvPr id="12" name="直接连接符 11"/>
          <p:cNvCxnSpPr/>
          <p:nvPr/>
        </p:nvCxnSpPr>
        <p:spPr>
          <a:xfrm>
            <a:off x="5579651" y="2802406"/>
            <a:ext cx="2759398" cy="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62484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for chest X‑ray image using a convolutional neural filter</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88710" y="720247"/>
            <a:ext cx="11876459" cy="1200329"/>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双能减影图像的另一缺点：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Organs with attenuation coefficients similar to bone are depicted on bone-extracted images along with bones themselves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If training is conducted based on such images, the  output image will depict organ information as well as bone like the teacher image. Some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organ information is thus lost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processing of the bone-suppressed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88710" y="2085292"/>
            <a:ext cx="5662050" cy="2237568"/>
          </a:xfrm>
          <a:prstGeom prst="rect">
            <a:avLst/>
          </a:prstGeom>
        </p:spPr>
      </p:pic>
      <p:sp>
        <p:nvSpPr>
          <p:cNvPr id="8" name="文本框 7"/>
          <p:cNvSpPr txBox="1"/>
          <p:nvPr/>
        </p:nvSpPr>
        <p:spPr>
          <a:xfrm>
            <a:off x="5789391" y="2378192"/>
            <a:ext cx="647546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Bone-extracted images, which is the difference image between input image and ideal image, were used as teacher images.</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5903585" y="3024523"/>
            <a:ext cx="4877051" cy="1085906"/>
          </a:xfrm>
          <a:prstGeom prst="rect">
            <a:avLst/>
          </a:prstGeom>
        </p:spPr>
      </p:pic>
      <p:pic>
        <p:nvPicPr>
          <p:cNvPr id="12" name="图片 11"/>
          <p:cNvPicPr>
            <a:picLocks noChangeAspect="1"/>
          </p:cNvPicPr>
          <p:nvPr/>
        </p:nvPicPr>
        <p:blipFill>
          <a:blip r:embed="rId3"/>
          <a:stretch>
            <a:fillRect/>
          </a:stretch>
        </p:blipFill>
        <p:spPr>
          <a:xfrm>
            <a:off x="0" y="4406385"/>
            <a:ext cx="9286117" cy="2451615"/>
          </a:xfrm>
          <a:prstGeom prst="rect">
            <a:avLst/>
          </a:prstGeom>
        </p:spPr>
      </p:pic>
      <p:sp>
        <p:nvSpPr>
          <p:cNvPr id="14" name="文本框 13"/>
          <p:cNvSpPr txBox="1"/>
          <p:nvPr/>
        </p:nvSpPr>
        <p:spPr>
          <a:xfrm>
            <a:off x="9195156" y="5032027"/>
            <a:ext cx="317096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results of comparison between the proposed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method and the results described </a:t>
            </a:r>
            <a:r>
              <a:rPr lang="en-US" altLang="zh-CN" b="1" dirty="0">
                <a:solidFill>
                  <a:srgbClr val="FF0000"/>
                </a:solidFill>
                <a:latin typeface="Times New Roman" panose="02020603050405020304" pitchFamily="18" charset="0"/>
                <a:cs typeface="Times New Roman" panose="02020603050405020304" pitchFamily="18" charset="0"/>
              </a:rPr>
              <a:t>in those five papers</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Not the same dataset!</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5" name="矩形: 圆角 14"/>
          <p:cNvSpPr/>
          <p:nvPr/>
        </p:nvSpPr>
        <p:spPr>
          <a:xfrm>
            <a:off x="4252880" y="4068667"/>
            <a:ext cx="1429901" cy="295956"/>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CRNet</a:t>
            </a:r>
            <a:r>
              <a:rPr lang="en-US" altLang="zh-CN" dirty="0">
                <a:latin typeface="Times New Roman" panose="02020603050405020304" pitchFamily="18" charset="0"/>
                <a:cs typeface="Times New Roman" panose="02020603050405020304" pitchFamily="18" charset="0"/>
              </a:rPr>
              <a:t>: Unsupervised Color Retention Network for Blind Motion Deblurring</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8362226" y="5157098"/>
            <a:ext cx="3837235" cy="1700902"/>
          </a:xfrm>
          <a:prstGeom prst="rect">
            <a:avLst/>
          </a:prstGeom>
        </p:spPr>
      </p:pic>
      <p:pic>
        <p:nvPicPr>
          <p:cNvPr id="9" name="图片 8"/>
          <p:cNvPicPr>
            <a:picLocks noChangeAspect="1"/>
          </p:cNvPicPr>
          <p:nvPr/>
        </p:nvPicPr>
        <p:blipFill>
          <a:blip r:embed="rId2"/>
          <a:stretch>
            <a:fillRect/>
          </a:stretch>
        </p:blipFill>
        <p:spPr>
          <a:xfrm>
            <a:off x="188711" y="654073"/>
            <a:ext cx="10522491" cy="1162110"/>
          </a:xfrm>
          <a:prstGeom prst="rect">
            <a:avLst/>
          </a:prstGeom>
        </p:spPr>
      </p:pic>
      <p:pic>
        <p:nvPicPr>
          <p:cNvPr id="3" name="图片 2"/>
          <p:cNvPicPr>
            <a:picLocks noChangeAspect="1"/>
          </p:cNvPicPr>
          <p:nvPr/>
        </p:nvPicPr>
        <p:blipFill>
          <a:blip r:embed="rId3"/>
          <a:stretch>
            <a:fillRect/>
          </a:stretch>
        </p:blipFill>
        <p:spPr>
          <a:xfrm>
            <a:off x="57279" y="1811571"/>
            <a:ext cx="8268125" cy="390545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88711" y="555531"/>
            <a:ext cx="8856363" cy="2401126"/>
          </a:xfrm>
          <a:prstGeom prst="rect">
            <a:avLst/>
          </a:prstGeom>
        </p:spPr>
      </p:pic>
      <p:sp>
        <p:nvSpPr>
          <p:cNvPr id="6" name="文本框 5"/>
          <p:cNvSpPr txBox="1"/>
          <p:nvPr/>
        </p:nvSpPr>
        <p:spPr>
          <a:xfrm>
            <a:off x="188711" y="186199"/>
            <a:ext cx="1162484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for chest X‑ray image using a convolutional neural filter</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0" y="4337676"/>
            <a:ext cx="681197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Applying a Conditional GAN for Bone Suppression in Chest Radiography Images</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2937186" y="2401756"/>
            <a:ext cx="1963812"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的思想</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2"/>
          <a:stretch>
            <a:fillRect/>
          </a:stretch>
        </p:blipFill>
        <p:spPr>
          <a:xfrm>
            <a:off x="5127401" y="2497111"/>
            <a:ext cx="5423487" cy="1479133"/>
          </a:xfrm>
          <a:prstGeom prst="rect">
            <a:avLst/>
          </a:prstGeom>
        </p:spPr>
      </p:pic>
      <p:sp>
        <p:nvSpPr>
          <p:cNvPr id="13" name="文本框 12"/>
          <p:cNvSpPr txBox="1"/>
          <p:nvPr/>
        </p:nvSpPr>
        <p:spPr>
          <a:xfrm>
            <a:off x="2322055" y="2980945"/>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architecture of the CNF</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52920" y="3325512"/>
            <a:ext cx="531839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Input to the CNF is 31 × 31 pixel values neighboring the target pixel. </a:t>
            </a:r>
            <a:r>
              <a:rPr lang="en-US" altLang="zh-CN" b="1" dirty="0">
                <a:solidFill>
                  <a:srgbClr val="FF0000"/>
                </a:solidFill>
                <a:latin typeface="Times New Roman" panose="02020603050405020304" pitchFamily="18" charset="0"/>
                <a:cs typeface="Times New Roman" panose="02020603050405020304" pitchFamily="18" charset="0"/>
              </a:rPr>
              <a:t>Output from the CNF is a value of the bone component of the target pixel</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6873608" y="3957440"/>
            <a:ext cx="5318392" cy="2838793"/>
          </a:xfrm>
          <a:prstGeom prst="rect">
            <a:avLst/>
          </a:prstGeom>
        </p:spPr>
      </p:pic>
      <p:sp>
        <p:nvSpPr>
          <p:cNvPr id="18" name="文本框 17"/>
          <p:cNvSpPr txBox="1"/>
          <p:nvPr/>
        </p:nvSpPr>
        <p:spPr>
          <a:xfrm>
            <a:off x="3505200" y="5073650"/>
            <a:ext cx="4107180" cy="64516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Comparison:</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Similar/Same </a:t>
            </a:r>
            <a:r>
              <a:rPr lang="zh-CN" altLang="en-US" dirty="0">
                <a:latin typeface="宋体" panose="02010600030101010101" pitchFamily="2" charset="-122"/>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dataset/technique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521" y="141149"/>
            <a:ext cx="1053861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Autoencoder-based bone removal algorithm from x-ray images of the lung</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90521" y="1171033"/>
            <a:ext cx="4051508" cy="2260716"/>
          </a:xfrm>
          <a:prstGeom prst="rect">
            <a:avLst/>
          </a:prstGeom>
        </p:spPr>
      </p:pic>
      <p:sp>
        <p:nvSpPr>
          <p:cNvPr id="9" name="文本框 8"/>
          <p:cNvSpPr txBox="1"/>
          <p:nvPr/>
        </p:nvSpPr>
        <p:spPr>
          <a:xfrm>
            <a:off x="47562" y="656091"/>
            <a:ext cx="6097022" cy="369332"/>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Gusarev</a:t>
            </a:r>
            <a:r>
              <a:rPr lang="en-US" altLang="zh-CN" dirty="0">
                <a:latin typeface="Times New Roman" panose="02020603050405020304" pitchFamily="18" charset="0"/>
                <a:ea typeface="宋体" panose="02010600030101010101" pitchFamily="2" charset="-122"/>
                <a:cs typeface="Times New Roman" panose="02020603050405020304" pitchFamily="18" charset="0"/>
              </a:rPr>
              <a:t>, 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数据集描述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4577624" y="673384"/>
            <a:ext cx="7566814"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Deblurring Method:</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1.Createa cascade solution, where a new neural network is included to remove blur from the output images.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2.It is also possible to use traditional image processing techniques to improve the quality of the output image. Simple example of such techniques are filters, like Bilateral, Wiener or Laplacian filter. </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4577624" y="2521712"/>
            <a:ext cx="609702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参考本篇论文中</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Different learning rate schedules</a:t>
            </a: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p:cNvSpPr txBox="1"/>
          <p:nvPr/>
        </p:nvSpPr>
        <p:spPr>
          <a:xfrm>
            <a:off x="4240607" y="2887413"/>
            <a:ext cx="7951393" cy="64633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Acknowledgements: We would like to thank the researchers from the </a:t>
            </a:r>
            <a:r>
              <a:rPr lang="en-US" altLang="zh-CN" b="1" dirty="0" err="1">
                <a:latin typeface="Times New Roman" panose="02020603050405020304" pitchFamily="18" charset="0"/>
                <a:cs typeface="Times New Roman" panose="02020603050405020304" pitchFamily="18" charset="0"/>
              </a:rPr>
              <a:t>Innopolis</a:t>
            </a:r>
            <a:r>
              <a:rPr lang="en-US" altLang="zh-CN" b="1" dirty="0">
                <a:latin typeface="Times New Roman" panose="02020603050405020304" pitchFamily="18" charset="0"/>
                <a:cs typeface="Times New Roman" panose="02020603050405020304" pitchFamily="18" charset="0"/>
              </a:rPr>
              <a:t> University, </a:t>
            </a:r>
            <a:r>
              <a:rPr lang="en-US" altLang="zh-CN" b="1" dirty="0" err="1">
                <a:latin typeface="Times New Roman" panose="02020603050405020304" pitchFamily="18" charset="0"/>
                <a:cs typeface="Times New Roman" panose="02020603050405020304" pitchFamily="18" charset="0"/>
              </a:rPr>
              <a:t>Innopolis</a:t>
            </a:r>
            <a:r>
              <a:rPr lang="en-US" altLang="zh-CN" b="1" dirty="0">
                <a:latin typeface="Times New Roman" panose="02020603050405020304" pitchFamily="18" charset="0"/>
                <a:cs typeface="Times New Roman" panose="02020603050405020304" pitchFamily="18" charset="0"/>
              </a:rPr>
              <a:t>, Russia for sharing The Bone Suppression dataset.</a:t>
            </a:r>
            <a:endParaRPr lang="zh-CN" altLang="en-US"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90520" y="3568286"/>
            <a:ext cx="1123208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pediatric chest radiographs via a deep learning-based cascade model</a:t>
            </a:r>
            <a:endParaRPr lang="zh-CN" altLang="en-US"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2"/>
          <a:stretch>
            <a:fillRect/>
          </a:stretch>
        </p:blipFill>
        <p:spPr>
          <a:xfrm>
            <a:off x="0" y="4387723"/>
            <a:ext cx="3765744" cy="2470277"/>
          </a:xfrm>
          <a:prstGeom prst="rect">
            <a:avLst/>
          </a:prstGeom>
        </p:spPr>
      </p:pic>
      <p:sp>
        <p:nvSpPr>
          <p:cNvPr id="20" name="文本框 19"/>
          <p:cNvSpPr txBox="1"/>
          <p:nvPr/>
        </p:nvSpPr>
        <p:spPr>
          <a:xfrm>
            <a:off x="90520" y="4103722"/>
            <a:ext cx="10175001"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Domain adaptation: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是迁移学习的一种，主要解决数据不方便采集，数据标注耗时费力等情况。</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p:cNvSpPr txBox="1"/>
          <p:nvPr/>
        </p:nvSpPr>
        <p:spPr>
          <a:xfrm>
            <a:off x="3765744" y="4534134"/>
            <a:ext cx="10175001"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不同输入数据集也可以做消融实验。</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3765744" y="4830112"/>
            <a:ext cx="697073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Visual scoring regarding bone suppression metrics</a:t>
            </a:r>
            <a:endParaRPr lang="zh-CN" altLang="en-US" b="1"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3829833" y="5164754"/>
            <a:ext cx="8470726"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Score 5 implies that bones were almost fully invisible throughout; score 4 implies that bone suppression was good, although the remaining bone density was lower than the pulmonary right hilar vascular density; score 3 implies that bone suppression was good, although the remaining bone density remains at the level of pulmonary right hilar vascular density; score 2 indicates that bone suppression was partially incomplete; and score 1 indicates that bone suppression was not achieved.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615" y="118692"/>
            <a:ext cx="11029566"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DEEP FEATURE DISENTANGLEMENT LEARNING FOR BONE SUPPRESSION IN CHEST RADIOGRAPHS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139614" y="605320"/>
            <a:ext cx="1180281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An accurate bone suppression algorithm requires the model to </a:t>
            </a:r>
            <a:r>
              <a:rPr lang="en-US" altLang="zh-CN" b="1" dirty="0">
                <a:solidFill>
                  <a:srgbClr val="FF0000"/>
                </a:solidFill>
                <a:latin typeface="Times New Roman" panose="02020603050405020304" pitchFamily="18" charset="0"/>
                <a:cs typeface="Times New Roman" panose="02020603050405020304" pitchFamily="18" charset="0"/>
              </a:rPr>
              <a:t>identify the location of bony structures and discard them but retain the information about soft-tissue overlapping with the bones.</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216478" y="1368947"/>
            <a:ext cx="4038808" cy="2273417"/>
          </a:xfrm>
          <a:prstGeom prst="rect">
            <a:avLst/>
          </a:prstGeom>
        </p:spPr>
      </p:pic>
      <p:sp>
        <p:nvSpPr>
          <p:cNvPr id="11" name="文本框 10"/>
          <p:cNvSpPr txBox="1"/>
          <p:nvPr/>
        </p:nvSpPr>
        <p:spPr>
          <a:xfrm>
            <a:off x="4357208" y="1294610"/>
            <a:ext cx="7834792" cy="2031325"/>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Guide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借鉴</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Our goal is to retrieve the soft-tissue image S from the chest radiograph. Most of existing methods force the networks to map X to S without any supplementary guidance except for the reconstruction supervision. The lack of precise supervision signal makes learning inefficient and leads to suboptimal results. To address this issue, we propose a multi-task learning strategy to clearly guide the network to focus on the most important regions and separate the two components.</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97916" y="3642364"/>
            <a:ext cx="1180281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However, the MSE loss ignores the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correlation between pixels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and may lead to undesirable blurring of output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p:cNvSpPr txBox="1"/>
          <p:nvPr/>
        </p:nvSpPr>
        <p:spPr>
          <a:xfrm>
            <a:off x="216478" y="4420458"/>
            <a:ext cx="611543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借鉴</a:t>
            </a:r>
            <a:r>
              <a:rPr lang="en-US" altLang="zh-CN" dirty="0">
                <a:latin typeface="Times New Roman" panose="02020603050405020304" pitchFamily="18" charset="0"/>
                <a:ea typeface="宋体" panose="02010600030101010101" pitchFamily="2" charset="-122"/>
                <a:cs typeface="Times New Roman" panose="02020603050405020304" pitchFamily="18" charset="0"/>
              </a:rPr>
              <a:t>: Visualization of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zoomed</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 images to display details.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p:cNvPicPr>
            <a:picLocks noChangeAspect="1"/>
          </p:cNvPicPr>
          <p:nvPr/>
        </p:nvPicPr>
        <p:blipFill>
          <a:blip r:embed="rId2"/>
          <a:stretch>
            <a:fillRect/>
          </a:stretch>
        </p:blipFill>
        <p:spPr>
          <a:xfrm>
            <a:off x="6463703" y="5033865"/>
            <a:ext cx="5484567" cy="1177721"/>
          </a:xfrm>
          <a:prstGeom prst="rect">
            <a:avLst/>
          </a:prstGeom>
        </p:spPr>
      </p:pic>
      <p:sp>
        <p:nvSpPr>
          <p:cNvPr id="19" name="文本框 18"/>
          <p:cNvSpPr txBox="1"/>
          <p:nvPr/>
        </p:nvSpPr>
        <p:spPr>
          <a:xfrm>
            <a:off x="6463704" y="4515036"/>
            <a:ext cx="611543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MS-SSIM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参数选择：</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0"/>
          <p:cNvPicPr>
            <a:picLocks noChangeAspect="1"/>
          </p:cNvPicPr>
          <p:nvPr/>
        </p:nvPicPr>
        <p:blipFill>
          <a:blip r:embed="rId3"/>
          <a:stretch>
            <a:fillRect/>
          </a:stretch>
        </p:blipFill>
        <p:spPr>
          <a:xfrm>
            <a:off x="77825" y="4884368"/>
            <a:ext cx="4089610" cy="1327218"/>
          </a:xfrm>
          <a:prstGeom prst="rect">
            <a:avLst/>
          </a:prstGeom>
        </p:spPr>
      </p:pic>
      <p:sp>
        <p:nvSpPr>
          <p:cNvPr id="22" name="文本框 21"/>
          <p:cNvSpPr txBox="1"/>
          <p:nvPr/>
        </p:nvSpPr>
        <p:spPr>
          <a:xfrm>
            <a:off x="4255286" y="5284197"/>
            <a:ext cx="611543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Cross-Entropy</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 name="文本框 27"/>
              <p:cNvSpPr txBox="1"/>
              <p:nvPr/>
            </p:nvSpPr>
            <p:spPr>
              <a:xfrm>
                <a:off x="6483438" y="6150945"/>
                <a:ext cx="5630737"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原论文中，</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1333</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𝛾</m:t>
                        </m:r>
                      </m:e>
                      <m:sub>
                        <m:r>
                          <a:rPr lang="en-US" altLang="zh-CN" b="0" i="1" smtClean="0">
                            <a:latin typeface="Cambria Math" panose="02040503050406030204" pitchFamily="18" charset="0"/>
                          </a:rPr>
                          <m:t>5</m:t>
                        </m:r>
                      </m:sub>
                    </m:sSub>
                  </m:oMath>
                </a14:m>
                <a:r>
                  <a:rPr lang="zh-CN" altLang="en-US" dirty="0">
                    <a:latin typeface="宋体" panose="02010600030101010101" pitchFamily="2" charset="-122"/>
                    <a:ea typeface="宋体" panose="02010600030101010101" pitchFamily="2" charset="-122"/>
                  </a:rPr>
                  <a:t>，这里</a:t>
                </a:r>
                <a14:m>
                  <m:oMath xmlns:m="http://schemas.openxmlformats.org/officeDocument/2006/math">
                    <m:r>
                      <a:rPr lang="zh-CN" altLang="en-US" i="1" dirty="0" smtClean="0">
                        <a:latin typeface="Cambria Math" panose="02040503050406030204" pitchFamily="18" charset="0"/>
                        <a:ea typeface="宋体" panose="02010600030101010101" pitchFamily="2" charset="-122"/>
                      </a:rPr>
                      <m:t>𝛼</m:t>
                    </m:r>
                    <m:r>
                      <a:rPr lang="en-US" altLang="zh-CN" b="0" i="1" dirty="0" smtClean="0">
                        <a:latin typeface="Cambria Math" panose="02040503050406030204" pitchFamily="18" charset="0"/>
                        <a:ea typeface="宋体" panose="02010600030101010101" pitchFamily="2" charset="-122"/>
                      </a:rPr>
                      <m:t>=</m:t>
                    </m:r>
                    <m:r>
                      <a:rPr lang="en-US" altLang="zh-CN" b="0" i="1" dirty="0" smtClean="0">
                        <a:latin typeface="Cambria Math" panose="02040503050406030204" pitchFamily="18" charset="0"/>
                        <a:ea typeface="宋体" panose="02010600030101010101" pitchFamily="2" charset="-122"/>
                      </a:rPr>
                      <m:t>1</m:t>
                    </m:r>
                  </m:oMath>
                </a14:m>
                <a:r>
                  <a:rPr lang="zh-CN" altLang="en-US" dirty="0">
                    <a:latin typeface="宋体" panose="02010600030101010101" pitchFamily="2" charset="-122"/>
                    <a:ea typeface="宋体" panose="02010600030101010101" pitchFamily="2" charset="-122"/>
                  </a:rPr>
                  <a:t>是为了方便起见。</a:t>
                </a:r>
                <a:endParaRPr lang="zh-CN" altLang="en-US" dirty="0">
                  <a:latin typeface="宋体" panose="02010600030101010101" pitchFamily="2" charset="-122"/>
                  <a:ea typeface="宋体" panose="02010600030101010101" pitchFamily="2" charset="-122"/>
                </a:endParaRPr>
              </a:p>
            </p:txBody>
          </p:sp>
        </mc:Choice>
        <mc:Fallback>
          <p:sp>
            <p:nvSpPr>
              <p:cNvPr id="28" name="文本框 27"/>
              <p:cNvSpPr txBox="1">
                <a:spLocks noRot="1" noChangeAspect="1" noMove="1" noResize="1" noEditPoints="1" noAdjustHandles="1" noChangeArrowheads="1" noChangeShapeType="1" noTextEdit="1"/>
              </p:cNvSpPr>
              <p:nvPr/>
            </p:nvSpPr>
            <p:spPr>
              <a:xfrm>
                <a:off x="6483438" y="6150945"/>
                <a:ext cx="5630737" cy="646331"/>
              </a:xfrm>
              <a:prstGeom prst="rect">
                <a:avLst/>
              </a:prstGeom>
              <a:blipFill rotWithShape="1">
                <a:blip r:embed="rId4"/>
                <a:stretch>
                  <a:fillRect l="-2" t="-52" r="5" b="37"/>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930" y="145889"/>
            <a:ext cx="114836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Deep learning-based bone suppression in chest radiographs using CT-derived features: a feasibility study</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08655" y="730293"/>
            <a:ext cx="191471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激活函数</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6754694" y="730293"/>
            <a:ext cx="5390257" cy="1754326"/>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a=0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就变成了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，而且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是一个可以学习的参数。如果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是一个小的固定值，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就变成了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Leaky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目的是为了避免零梯度，实验表明</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相较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对准确率几乎没有提高，但是</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的参数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可以自适应学习，从而可以获得专门的激活函数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2372108" y="515221"/>
            <a:ext cx="4133850" cy="2057400"/>
          </a:xfrm>
          <a:prstGeom prst="rect">
            <a:avLst/>
          </a:prstGeom>
        </p:spPr>
      </p:pic>
      <p:pic>
        <p:nvPicPr>
          <p:cNvPr id="11" name="图片 10"/>
          <p:cNvPicPr>
            <a:picLocks noChangeAspect="1"/>
          </p:cNvPicPr>
          <p:nvPr/>
        </p:nvPicPr>
        <p:blipFill>
          <a:blip r:embed="rId2"/>
          <a:stretch>
            <a:fillRect/>
          </a:stretch>
        </p:blipFill>
        <p:spPr>
          <a:xfrm>
            <a:off x="208655" y="1807724"/>
            <a:ext cx="1606633" cy="4997707"/>
          </a:xfrm>
          <a:prstGeom prst="rect">
            <a:avLst/>
          </a:prstGeom>
        </p:spPr>
      </p:pic>
      <p:sp>
        <p:nvSpPr>
          <p:cNvPr id="12" name="文本框 11"/>
          <p:cNvSpPr txBox="1"/>
          <p:nvPr/>
        </p:nvSpPr>
        <p:spPr>
          <a:xfrm>
            <a:off x="331393" y="1607456"/>
            <a:ext cx="754841"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流程</a:t>
            </a:r>
            <a:endParaRPr lang="zh-CN" altLang="en-US" dirty="0">
              <a:latin typeface="宋体" panose="02010600030101010101" pitchFamily="2" charset="-122"/>
              <a:ea typeface="宋体" panose="02010600030101010101" pitchFamily="2" charset="-122"/>
            </a:endParaRPr>
          </a:p>
        </p:txBody>
      </p:sp>
      <p:sp>
        <p:nvSpPr>
          <p:cNvPr id="13" name="文本框 12"/>
          <p:cNvSpPr txBox="1"/>
          <p:nvPr/>
        </p:nvSpPr>
        <p:spPr>
          <a:xfrm>
            <a:off x="108930" y="3941943"/>
            <a:ext cx="320777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含</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internal validation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p:cNvPicPr>
            <a:picLocks noChangeAspect="1"/>
          </p:cNvPicPr>
          <p:nvPr/>
        </p:nvPicPr>
        <p:blipFill>
          <a:blip r:embed="rId3"/>
          <a:stretch>
            <a:fillRect/>
          </a:stretch>
        </p:blipFill>
        <p:spPr>
          <a:xfrm>
            <a:off x="1915013" y="6168703"/>
            <a:ext cx="4413477" cy="654084"/>
          </a:xfrm>
          <a:prstGeom prst="rect">
            <a:avLst/>
          </a:prstGeom>
        </p:spPr>
      </p:pic>
      <p:sp>
        <p:nvSpPr>
          <p:cNvPr id="17" name="文本框 16"/>
          <p:cNvSpPr txBox="1"/>
          <p:nvPr/>
        </p:nvSpPr>
        <p:spPr>
          <a:xfrm>
            <a:off x="4218104" y="2699691"/>
            <a:ext cx="768137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From 3D to 2D: Transferring knowledge for rib segmentation in chest X-rays</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4218103" y="3142647"/>
            <a:ext cx="7165869"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的其中一个作用：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Domain adaptation or Transfer the knowledge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p:cNvSpPr txBox="1"/>
          <p:nvPr/>
        </p:nvSpPr>
        <p:spPr>
          <a:xfrm>
            <a:off x="4044226" y="3695716"/>
            <a:ext cx="810072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High-Resolution Chest X-Ray Bone Suppression Using Unpaired CT Structural Priors</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044226" y="4161215"/>
            <a:ext cx="78552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Histogram matching is a method that can </a:t>
            </a:r>
            <a:r>
              <a:rPr lang="en-US" altLang="zh-CN" b="1" dirty="0">
                <a:solidFill>
                  <a:srgbClr val="FF0000"/>
                </a:solidFill>
                <a:latin typeface="Times New Roman" panose="02020603050405020304" pitchFamily="18" charset="0"/>
                <a:cs typeface="Times New Roman" panose="02020603050405020304" pitchFamily="18" charset="0"/>
              </a:rPr>
              <a:t>preserve the detail of the original image and match the intensity distribution of the target image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7321337" y="4807546"/>
            <a:ext cx="493919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Suppressed CXR for Automatic Disease Classification using DensNet-121:</a:t>
            </a:r>
            <a:endParaRPr lang="zh-CN" altLang="en-US"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6806647" y="5421792"/>
            <a:ext cx="5367087" cy="1477328"/>
          </a:xfrm>
          <a:prstGeom prst="rect">
            <a:avLst/>
          </a:prstGeom>
          <a:noFill/>
        </p:spPr>
        <p:txBody>
          <a:bodyPr wrap="square">
            <a:spAutoFit/>
          </a:bodyPr>
          <a:lstStyle/>
          <a:p>
            <a:r>
              <a:rPr lang="en-US" altLang="zh-CN" b="1" dirty="0">
                <a:solidFill>
                  <a:srgbClr val="FF0000"/>
                </a:solidFill>
                <a:highlight>
                  <a:srgbClr val="00FFFF"/>
                </a:highlight>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We concatenate two original CXR images and one bone-suppressed CXR image of our method to form three channels. </a:t>
            </a:r>
            <a:r>
              <a:rPr lang="en-US" altLang="zh-CN" dirty="0">
                <a:latin typeface="Times New Roman" panose="02020603050405020304" pitchFamily="18" charset="0"/>
                <a:cs typeface="Times New Roman" panose="02020603050405020304" pitchFamily="18" charset="0"/>
              </a:rPr>
              <a:t>We also take only the bone-suppressed CXR images of the Shenzhen hospital dataset as input to test the performance.</a:t>
            </a:r>
            <a:endParaRPr lang="zh-CN" altLang="en-US" dirty="0">
              <a:latin typeface="Times New Roman" panose="02020603050405020304" pitchFamily="18" charset="0"/>
              <a:cs typeface="Times New Roman" panose="02020603050405020304" pitchFamily="18" charset="0"/>
            </a:endParaRPr>
          </a:p>
        </p:txBody>
      </p:sp>
      <p:sp>
        <p:nvSpPr>
          <p:cNvPr id="30" name="文本框 29"/>
          <p:cNvSpPr txBox="1"/>
          <p:nvPr/>
        </p:nvSpPr>
        <p:spPr>
          <a:xfrm>
            <a:off x="2698497" y="4788039"/>
            <a:ext cx="4413477"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Subjective Evaluation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除了看骨抑制效果外，还可以判断图片中有无</a:t>
            </a:r>
            <a:r>
              <a:rPr lang="en-US" altLang="zh-CN" dirty="0">
                <a:latin typeface="Times New Roman" panose="02020603050405020304" pitchFamily="18" charset="0"/>
                <a:ea typeface="宋体" panose="02010600030101010101" pitchFamily="2" charset="-122"/>
                <a:cs typeface="Times New Roman" panose="02020603050405020304" pitchFamily="18" charset="0"/>
              </a:rPr>
              <a:t>abnormal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，即做诊断。</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519" y="188847"/>
            <a:ext cx="1163098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Bone suppression of lateral chest x-rays with imperfect and limited dual-energy subtraction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5620070" y="844702"/>
            <a:ext cx="409875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Multi-scale and dual-domain</a:t>
            </a:r>
            <a:endParaRPr lang="zh-CN" altLang="en-US" sz="2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5620070" y="1304199"/>
            <a:ext cx="6827467"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fact, the gradients contain enough information for reconstructing the images. Moreover, the gradients are sparse, and the probability of both soft-tissue and bone components having large gradients of the same orientation at the same location is low (Chen et al., 2009). Therefore, </a:t>
            </a:r>
            <a:r>
              <a:rPr lang="en-US" altLang="zh-CN" b="1" dirty="0">
                <a:solidFill>
                  <a:srgbClr val="FF0000"/>
                </a:solidFill>
                <a:latin typeface="Times New Roman" panose="02020603050405020304" pitchFamily="18" charset="0"/>
                <a:cs typeface="Times New Roman" panose="02020603050405020304" pitchFamily="18" charset="0"/>
              </a:rPr>
              <a:t>the soft-tissue and bone components of CXRs in the gradient domain are more separable than in the intensity domain. </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283272" y="4360767"/>
            <a:ext cx="4432528" cy="1124008"/>
          </a:xfrm>
          <a:prstGeom prst="rect">
            <a:avLst/>
          </a:prstGeom>
        </p:spPr>
      </p:pic>
      <p:pic>
        <p:nvPicPr>
          <p:cNvPr id="12" name="图片 11"/>
          <p:cNvPicPr>
            <a:picLocks noChangeAspect="1"/>
          </p:cNvPicPr>
          <p:nvPr/>
        </p:nvPicPr>
        <p:blipFill>
          <a:blip r:embed="rId2"/>
          <a:stretch>
            <a:fillRect/>
          </a:stretch>
        </p:blipFill>
        <p:spPr>
          <a:xfrm>
            <a:off x="5770145" y="3573727"/>
            <a:ext cx="4235668" cy="857294"/>
          </a:xfrm>
          <a:prstGeom prst="rect">
            <a:avLst/>
          </a:prstGeom>
        </p:spPr>
      </p:pic>
      <p:pic>
        <p:nvPicPr>
          <p:cNvPr id="14" name="图片 13"/>
          <p:cNvPicPr>
            <a:picLocks noChangeAspect="1"/>
          </p:cNvPicPr>
          <p:nvPr/>
        </p:nvPicPr>
        <p:blipFill>
          <a:blip r:embed="rId3"/>
          <a:stretch>
            <a:fillRect/>
          </a:stretch>
        </p:blipFill>
        <p:spPr>
          <a:xfrm>
            <a:off x="5852226" y="4366290"/>
            <a:ext cx="4210266" cy="1187511"/>
          </a:xfrm>
          <a:prstGeom prst="rect">
            <a:avLst/>
          </a:prstGeom>
        </p:spPr>
      </p:pic>
      <p:cxnSp>
        <p:nvCxnSpPr>
          <p:cNvPr id="16" name="直接箭头连接符 15"/>
          <p:cNvCxnSpPr/>
          <p:nvPr/>
        </p:nvCxnSpPr>
        <p:spPr>
          <a:xfrm flipV="1">
            <a:off x="4696181" y="4291496"/>
            <a:ext cx="942199" cy="6579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8" name="文本框 17"/>
          <p:cNvSpPr txBox="1"/>
          <p:nvPr/>
        </p:nvSpPr>
        <p:spPr>
          <a:xfrm>
            <a:off x="320328" y="5426162"/>
            <a:ext cx="6222828"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蒸馏学习（</a:t>
            </a:r>
            <a:r>
              <a:rPr lang="en-US" altLang="zh-CN" dirty="0">
                <a:latin typeface="Times New Roman" panose="02020603050405020304" pitchFamily="18" charset="0"/>
                <a:ea typeface="宋体" panose="02010600030101010101" pitchFamily="2" charset="-122"/>
                <a:cs typeface="Times New Roman" panose="02020603050405020304" pitchFamily="18" charset="0"/>
              </a:rPr>
              <a:t>Distillation Learning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2" name="图片 21"/>
          <p:cNvPicPr>
            <a:picLocks noChangeAspect="1"/>
          </p:cNvPicPr>
          <p:nvPr/>
        </p:nvPicPr>
        <p:blipFill>
          <a:blip r:embed="rId4"/>
          <a:stretch>
            <a:fillRect/>
          </a:stretch>
        </p:blipFill>
        <p:spPr>
          <a:xfrm>
            <a:off x="2475427" y="5906101"/>
            <a:ext cx="9246075" cy="787440"/>
          </a:xfrm>
          <a:prstGeom prst="rect">
            <a:avLst/>
          </a:prstGeom>
        </p:spPr>
      </p:pic>
      <p:sp>
        <p:nvSpPr>
          <p:cNvPr id="23" name="文本框 22"/>
          <p:cNvSpPr txBox="1"/>
          <p:nvPr/>
        </p:nvSpPr>
        <p:spPr>
          <a:xfrm>
            <a:off x="4851169" y="3112241"/>
            <a:ext cx="6222828"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后续关注</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p:cNvPicPr>
            <a:picLocks noChangeAspect="1"/>
          </p:cNvPicPr>
          <p:nvPr/>
        </p:nvPicPr>
        <p:blipFill>
          <a:blip r:embed="rId5"/>
          <a:stretch>
            <a:fillRect/>
          </a:stretch>
        </p:blipFill>
        <p:spPr>
          <a:xfrm>
            <a:off x="90519" y="565001"/>
            <a:ext cx="4760650" cy="359005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247" y="78383"/>
            <a:ext cx="1138550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Improving Tuberculosis Recognition on Bone-Suppressed Chest X-rays Guided by </a:t>
            </a:r>
            <a:r>
              <a:rPr lang="en-US" altLang="zh-CN" b="1" dirty="0">
                <a:solidFill>
                  <a:srgbClr val="FF0000"/>
                </a:solidFill>
                <a:latin typeface="Times New Roman" panose="02020603050405020304" pitchFamily="18" charset="0"/>
                <a:cs typeface="Times New Roman" panose="02020603050405020304" pitchFamily="18" charset="0"/>
              </a:rPr>
              <a:t>Task-Specific Features</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78246" y="560686"/>
            <a:ext cx="12113753"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Existing bone suppression models are usually trained on a relatively small dual-energy subtraction (DES) dataset with fewer variety of CXRs,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thus ignoring the specificity of tuberculosis in CXRs from other datasets. </a:t>
            </a:r>
            <a:r>
              <a:rPr lang="en-US" altLang="zh-CN" b="1" dirty="0">
                <a:solidFill>
                  <a:srgbClr val="FF0000"/>
                </a:solidFill>
                <a:latin typeface="Times New Roman" panose="02020603050405020304" pitchFamily="18" charset="0"/>
                <a:cs typeface="Times New Roman" panose="02020603050405020304" pitchFamily="18" charset="0"/>
              </a:rPr>
              <a:t>Recent studies have shown that modeling the disease-associated image specificity helps improve disease detection performance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57352" y="2324038"/>
            <a:ext cx="6235502" cy="923330"/>
          </a:xfrm>
          <a:prstGeom prst="rect">
            <a:avLst/>
          </a:prstGeom>
          <a:noFill/>
        </p:spPr>
        <p:txBody>
          <a:bodyPr wrap="square" rtlCol="0">
            <a:spAutoFit/>
          </a:bodyPr>
          <a:lstStyle/>
          <a:p>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Multi-scale CXR features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i.e., f1, f2, f3 and f4 can be explicitly transferred to the image synthesis network (via channel-wise addition) to guide the image synthesis process.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7176135" y="1507029"/>
            <a:ext cx="5015865" cy="2222110"/>
          </a:xfrm>
          <a:prstGeom prst="rect">
            <a:avLst/>
          </a:prstGeom>
        </p:spPr>
      </p:pic>
      <p:sp>
        <p:nvSpPr>
          <p:cNvPr id="11" name="文本框 10"/>
          <p:cNvSpPr txBox="1"/>
          <p:nvPr/>
        </p:nvSpPr>
        <p:spPr>
          <a:xfrm>
            <a:off x="4462957" y="1660661"/>
            <a:ext cx="3461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Shallow Network: ResNet18</a:t>
            </a:r>
            <a:endParaRPr lang="zh-CN" altLang="en-US" dirty="0">
              <a:latin typeface="Times New Roman" panose="02020603050405020304" pitchFamily="18" charset="0"/>
              <a:cs typeface="Times New Roman" panose="02020603050405020304" pitchFamily="18" charset="0"/>
            </a:endParaRPr>
          </a:p>
        </p:txBody>
      </p:sp>
      <p:cxnSp>
        <p:nvCxnSpPr>
          <p:cNvPr id="13" name="直接箭头连接符 12"/>
          <p:cNvCxnSpPr>
            <a:stCxn id="9" idx="1"/>
            <a:endCxn id="11" idx="2"/>
          </p:cNvCxnSpPr>
          <p:nvPr/>
        </p:nvCxnSpPr>
        <p:spPr>
          <a:xfrm flipH="1" flipV="1">
            <a:off x="6193566" y="2029993"/>
            <a:ext cx="982569" cy="58809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文本框 16"/>
          <p:cNvSpPr txBox="1"/>
          <p:nvPr/>
        </p:nvSpPr>
        <p:spPr>
          <a:xfrm>
            <a:off x="354918" y="1790956"/>
            <a:ext cx="3964446"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DICOM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格式图像的预处理方法</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9" name="图片 18"/>
          <p:cNvPicPr>
            <a:picLocks noChangeAspect="1"/>
          </p:cNvPicPr>
          <p:nvPr/>
        </p:nvPicPr>
        <p:blipFill>
          <a:blip r:embed="rId2"/>
          <a:stretch>
            <a:fillRect/>
          </a:stretch>
        </p:blipFill>
        <p:spPr>
          <a:xfrm>
            <a:off x="78246" y="3909936"/>
            <a:ext cx="7012445" cy="1651201"/>
          </a:xfrm>
          <a:prstGeom prst="rect">
            <a:avLst/>
          </a:prstGeom>
        </p:spPr>
      </p:pic>
      <p:sp>
        <p:nvSpPr>
          <p:cNvPr id="21" name="文本框 20"/>
          <p:cNvSpPr txBox="1"/>
          <p:nvPr/>
        </p:nvSpPr>
        <p:spPr>
          <a:xfrm>
            <a:off x="257351" y="3263605"/>
            <a:ext cx="725423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Four state-of-the-art methods that perform simultaneous </a:t>
            </a:r>
            <a:r>
              <a:rPr lang="en-US" altLang="zh-CN" b="1" dirty="0">
                <a:solidFill>
                  <a:srgbClr val="FF0000"/>
                </a:solidFill>
                <a:latin typeface="Times New Roman" panose="02020603050405020304" pitchFamily="18" charset="0"/>
                <a:cs typeface="Times New Roman" panose="02020603050405020304" pitchFamily="18" charset="0"/>
              </a:rPr>
              <a:t>TB diagnosis and TB area detection</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136689" y="5657650"/>
            <a:ext cx="12113754" cy="1200329"/>
          </a:xfrm>
          <a:prstGeom prst="rect">
            <a:avLst/>
          </a:prstGeom>
          <a:noFill/>
        </p:spPr>
        <p:txBody>
          <a:bodyPr wrap="square">
            <a:spAutoFit/>
          </a:bodyPr>
          <a:lstStyle/>
          <a:p>
            <a:r>
              <a:rPr lang="en-US" altLang="zh-CN" dirty="0">
                <a:highlight>
                  <a:srgbClr val="00FFFF"/>
                </a:highlight>
                <a:latin typeface="Times New Roman" panose="02020603050405020304" pitchFamily="18" charset="0"/>
                <a:cs typeface="Times New Roman" panose="02020603050405020304" pitchFamily="18" charset="0"/>
              </a:rPr>
              <a:t>In addition, the BCTR also achieves better results compared to BCTR-3 that finetunes the classification network in the second training process. This implies that using bone-suppressed CXRs to finetune a classification network pretrained on CXRs may not produce good results, which is different from previous findings that </a:t>
            </a:r>
            <a:r>
              <a:rPr lang="en-US" altLang="zh-CN" dirty="0" err="1">
                <a:highlight>
                  <a:srgbClr val="00FFFF"/>
                </a:highlight>
                <a:latin typeface="Times New Roman" panose="02020603050405020304" pitchFamily="18" charset="0"/>
                <a:cs typeface="Times New Roman" panose="02020603050405020304" pitchFamily="18" charset="0"/>
              </a:rPr>
              <a:t>finetunning</a:t>
            </a:r>
            <a:r>
              <a:rPr lang="en-US" altLang="zh-CN" dirty="0">
                <a:highlight>
                  <a:srgbClr val="00FFFF"/>
                </a:highlight>
                <a:latin typeface="Times New Roman" panose="02020603050405020304" pitchFamily="18" charset="0"/>
                <a:cs typeface="Times New Roman" panose="02020603050405020304" pitchFamily="18" charset="0"/>
              </a:rPr>
              <a:t> usually improves the classification performance. This may be due to the significant heterogeneity between CXRs and bone-suppressed CXRs.</a:t>
            </a:r>
            <a:endParaRPr lang="zh-CN" altLang="en-US" dirty="0">
              <a:highlight>
                <a:srgbClr val="00FFFF"/>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3672" y="595283"/>
            <a:ext cx="6097022"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Application: </a:t>
            </a:r>
            <a:r>
              <a:rPr lang="en-US" altLang="zh-CN" b="1" dirty="0">
                <a:solidFill>
                  <a:srgbClr val="FF0000"/>
                </a:solidFill>
                <a:latin typeface="Times New Roman" panose="02020603050405020304" pitchFamily="18" charset="0"/>
                <a:cs typeface="Times New Roman" panose="02020603050405020304" pitchFamily="18" charset="0"/>
              </a:rPr>
              <a:t>Classify and (to localize) </a:t>
            </a:r>
            <a:r>
              <a:rPr lang="en-US" altLang="zh-CN" b="1" dirty="0">
                <a:latin typeface="Times New Roman" panose="02020603050405020304" pitchFamily="18" charset="0"/>
                <a:cs typeface="Times New Roman" panose="02020603050405020304" pitchFamily="18" charset="0"/>
              </a:rPr>
              <a:t>pulmonary lesions</a:t>
            </a:r>
            <a:endParaRPr lang="zh-CN" altLang="en-US" b="1"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28100" y="1601723"/>
            <a:ext cx="3286177" cy="4938404"/>
          </a:xfrm>
          <a:prstGeom prst="rect">
            <a:avLst/>
          </a:prstGeom>
        </p:spPr>
      </p:pic>
      <p:pic>
        <p:nvPicPr>
          <p:cNvPr id="13" name="图片 12"/>
          <p:cNvPicPr>
            <a:picLocks noChangeAspect="1"/>
          </p:cNvPicPr>
          <p:nvPr/>
        </p:nvPicPr>
        <p:blipFill>
          <a:blip r:embed="rId2"/>
          <a:stretch>
            <a:fillRect/>
          </a:stretch>
        </p:blipFill>
        <p:spPr>
          <a:xfrm>
            <a:off x="6705989" y="1372892"/>
            <a:ext cx="4460246" cy="5442149"/>
          </a:xfrm>
          <a:prstGeom prst="rect">
            <a:avLst/>
          </a:prstGeom>
        </p:spPr>
      </p:pic>
      <p:sp>
        <p:nvSpPr>
          <p:cNvPr id="17" name="文本框 16"/>
          <p:cNvSpPr txBox="1"/>
          <p:nvPr/>
        </p:nvSpPr>
        <p:spPr>
          <a:xfrm>
            <a:off x="3480336" y="1717651"/>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quantitative and qualitative</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3398367" y="3429000"/>
            <a:ext cx="3399143"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任务：分类</a:t>
            </a:r>
            <a:r>
              <a:rPr lang="en-US" altLang="zh-CN" dirty="0">
                <a:latin typeface="Times New Roman" panose="02020603050405020304" pitchFamily="18" charset="0"/>
                <a:ea typeface="宋体" panose="02010600030101010101" pitchFamily="2" charset="-122"/>
                <a:cs typeface="Times New Roman" panose="02020603050405020304" pitchFamily="18" charset="0"/>
              </a:rPr>
              <a:t>Normal or COVID-19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p:cNvSpPr txBox="1"/>
          <p:nvPr/>
        </p:nvSpPr>
        <p:spPr>
          <a:xfrm>
            <a:off x="3162183" y="5934670"/>
            <a:ext cx="30761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AUROC, confusion matrix, Sankey diagram, and AUPRC curves</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3468790" y="2349764"/>
            <a:ext cx="6097022" cy="923330"/>
          </a:xfrm>
          <a:prstGeom prst="rect">
            <a:avLst/>
          </a:prstGeom>
          <a:noFill/>
        </p:spPr>
        <p:txBody>
          <a:bodyPr wrap="square">
            <a:spAutoFit/>
          </a:bodyPr>
          <a:lstStyle/>
          <a:p>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应用评估使用的数据集</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COVID-19 CXR collection</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RSNA CXR dataset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6797510" y="449563"/>
            <a:ext cx="5394490"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Ensure if the models learned to highlight regions containing COVID-19-consistent findings and not the surrounding context by using CRM Algorithms</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13672" y="1020054"/>
            <a:ext cx="72508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F-EB0-BS bone suppression model is truncated and added with the classification layers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7506" y="102931"/>
            <a:ext cx="12192000"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DeBoNet</a:t>
            </a:r>
            <a:r>
              <a:rPr lang="en-US" altLang="zh-CN" dirty="0">
                <a:latin typeface="Times New Roman" panose="02020603050405020304" pitchFamily="18" charset="0"/>
                <a:cs typeface="Times New Roman" panose="02020603050405020304" pitchFamily="18" charset="0"/>
              </a:rPr>
              <a:t>: A deep bone suppression model ensemble to improve disease detection in chest radiographs</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312820" y="3870075"/>
            <a:ext cx="3542111" cy="2031325"/>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cs typeface="Times New Roman" panose="02020603050405020304" pitchFamily="18" charset="0"/>
              </a:rPr>
              <a:t>For classification, we initially used a custom </a:t>
            </a:r>
            <a:r>
              <a:rPr lang="en-US" altLang="zh-CN" sz="1800" b="1" dirty="0">
                <a:solidFill>
                  <a:srgbClr val="FF0000"/>
                </a:solidFill>
                <a:effectLst/>
                <a:latin typeface="Times New Roman" panose="02020603050405020304" pitchFamily="18" charset="0"/>
                <a:cs typeface="Times New Roman" panose="02020603050405020304" pitchFamily="18" charset="0"/>
              </a:rPr>
              <a:t>U-Net model[1] proposed in to segment the lung ROI on the CXRs</a:t>
            </a:r>
            <a:r>
              <a:rPr lang="en-US" altLang="zh-CN" sz="1800" dirty="0">
                <a:solidFill>
                  <a:srgbClr val="000000"/>
                </a:solidFill>
                <a:effectLst/>
                <a:latin typeface="Times New Roman" panose="02020603050405020304" pitchFamily="18" charset="0"/>
                <a:cs typeface="Times New Roman" panose="02020603050405020304" pitchFamily="18" charset="0"/>
              </a:rPr>
              <a:t>. This approach ensures that the models </a:t>
            </a:r>
            <a:r>
              <a:rPr lang="en-US" altLang="zh-CN" sz="1800" b="1" dirty="0">
                <a:solidFill>
                  <a:srgbClr val="FF0000"/>
                </a:solidFill>
                <a:effectLst/>
                <a:latin typeface="Times New Roman" panose="02020603050405020304" pitchFamily="18" charset="0"/>
                <a:cs typeface="Times New Roman" panose="02020603050405020304" pitchFamily="18" charset="0"/>
              </a:rPr>
              <a:t>learn relevant features from the lung ROI and not the surrounding context</a:t>
            </a:r>
            <a:r>
              <a:rPr lang="en-US" altLang="zh-CN" sz="1800" dirty="0">
                <a:solidFill>
                  <a:srgbClr val="000000"/>
                </a:solidFill>
                <a:effectLst/>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61" y="53835"/>
            <a:ext cx="1199306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Cascade of multi-scale convolutional neural networks for bone suppression of chest radiographs in gradient domain</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47560" y="523786"/>
            <a:ext cx="1143958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task of predicting bone or soft-tissue components from a CXR is analogous to </a:t>
            </a:r>
            <a:r>
              <a:rPr lang="en-US" altLang="zh-CN" b="1" dirty="0">
                <a:solidFill>
                  <a:srgbClr val="FF0000"/>
                </a:solidFill>
                <a:latin typeface="Times New Roman" panose="02020603050405020304" pitchFamily="18" charset="0"/>
                <a:cs typeface="Times New Roman" panose="02020603050405020304" pitchFamily="18" charset="0"/>
              </a:rPr>
              <a:t>image denoising, rain drop</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removal, and edge-aware filtering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95250" y="1170117"/>
            <a:ext cx="12096750" cy="1477328"/>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Gradient domain[1]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gradients contain enough information for reconstructing the images. Moreover, the gradients are sparse, and the probability of both soft-tissue and bone components having large gradients of the same orientation at the same location is </a:t>
            </a:r>
            <a:r>
              <a:rPr lang="en-US" altLang="zh-CN" dirty="0">
                <a:highlight>
                  <a:srgbClr val="00FFFF"/>
                </a:highlight>
                <a:latin typeface="Times New Roman" panose="02020603050405020304" pitchFamily="18" charset="0"/>
                <a:cs typeface="Times New Roman" panose="02020603050405020304" pitchFamily="18" charset="0"/>
              </a:rPr>
              <a:t>low</a:t>
            </a:r>
            <a:r>
              <a:rPr lang="en-US" altLang="zh-CN" dirty="0">
                <a:latin typeface="Times New Roman" panose="02020603050405020304" pitchFamily="18" charset="0"/>
                <a:cs typeface="Times New Roman" panose="02020603050405020304" pitchFamily="18" charset="0"/>
              </a:rPr>
              <a:t>. Therefore, the soft-tissue and bone components of CXRs in the gradient domain are </a:t>
            </a:r>
            <a:r>
              <a:rPr lang="en-US" altLang="zh-CN" dirty="0">
                <a:highlight>
                  <a:srgbClr val="00FFFF"/>
                </a:highlight>
                <a:latin typeface="Times New Roman" panose="02020603050405020304" pitchFamily="18" charset="0"/>
                <a:cs typeface="Times New Roman" panose="02020603050405020304" pitchFamily="18" charset="0"/>
              </a:rPr>
              <a:t>more separable </a:t>
            </a:r>
            <a:r>
              <a:rPr lang="en-US" altLang="zh-CN" dirty="0">
                <a:latin typeface="Times New Roman" panose="02020603050405020304" pitchFamily="18" charset="0"/>
                <a:cs typeface="Times New Roman" panose="02020603050405020304" pitchFamily="18" charset="0"/>
              </a:rPr>
              <a:t>than in the intensity domain. The mapping between the gradients of CXRs and their bone components may be </a:t>
            </a:r>
            <a:r>
              <a:rPr lang="en-US" altLang="zh-CN" dirty="0">
                <a:highlight>
                  <a:srgbClr val="00FFFF"/>
                </a:highlight>
                <a:latin typeface="Times New Roman" panose="02020603050405020304" pitchFamily="18" charset="0"/>
                <a:cs typeface="Times New Roman" panose="02020603050405020304" pitchFamily="18" charset="0"/>
              </a:rPr>
              <a:t>less complicated </a:t>
            </a:r>
            <a:r>
              <a:rPr lang="en-US" altLang="zh-CN" dirty="0">
                <a:latin typeface="Times New Roman" panose="02020603050405020304" pitchFamily="18" charset="0"/>
                <a:cs typeface="Times New Roman" panose="02020603050405020304" pitchFamily="18" charset="0"/>
              </a:rPr>
              <a:t>than the mapping between the intensities. </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151042" y="2898376"/>
            <a:ext cx="5874739" cy="2168924"/>
          </a:xfrm>
          <a:prstGeom prst="rect">
            <a:avLst/>
          </a:prstGeom>
        </p:spPr>
      </p:pic>
      <p:pic>
        <p:nvPicPr>
          <p:cNvPr id="11" name="图片 10"/>
          <p:cNvPicPr>
            <a:picLocks noChangeAspect="1"/>
          </p:cNvPicPr>
          <p:nvPr/>
        </p:nvPicPr>
        <p:blipFill>
          <a:blip r:embed="rId2"/>
          <a:stretch>
            <a:fillRect/>
          </a:stretch>
        </p:blipFill>
        <p:spPr>
          <a:xfrm>
            <a:off x="6004878" y="3124200"/>
            <a:ext cx="6045641" cy="2850041"/>
          </a:xfrm>
          <a:prstGeom prst="rect">
            <a:avLst/>
          </a:prstGeom>
        </p:spPr>
      </p:pic>
      <p:sp>
        <p:nvSpPr>
          <p:cNvPr id="12" name="文本框 11"/>
          <p:cNvSpPr txBox="1"/>
          <p:nvPr/>
        </p:nvSpPr>
        <p:spPr>
          <a:xfrm>
            <a:off x="8300822" y="6075177"/>
            <a:ext cx="2557849"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From coarser to finer</a:t>
            </a:r>
            <a:endParaRPr lang="zh-CN" altLang="en-US" sz="2000" i="1"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51042" y="5308600"/>
            <a:ext cx="6814908"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区分几个概念：</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尺度：图像的模糊程度</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尺度越大，分辨率下降，是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downscale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的结果，显示的是全局特征。</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4300" y="128885"/>
            <a:ext cx="116649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of Chest Radiographs With Cascaded Convolutional Networks in Wavelet Domain</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14300" y="710337"/>
            <a:ext cx="120015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Compared with previous work of </a:t>
            </a:r>
            <a:r>
              <a:rPr lang="en-US" altLang="zh-CN" dirty="0" err="1">
                <a:latin typeface="Times New Roman" panose="02020603050405020304" pitchFamily="18" charset="0"/>
                <a:cs typeface="Times New Roman" panose="02020603050405020304" pitchFamily="18" charset="0"/>
              </a:rPr>
              <a:t>CamsNet</a:t>
            </a:r>
            <a:r>
              <a:rPr lang="en-US" altLang="zh-CN" dirty="0">
                <a:latin typeface="Times New Roman" panose="02020603050405020304" pitchFamily="18" charset="0"/>
                <a:cs typeface="Times New Roman" panose="02020603050405020304" pitchFamily="18" charset="0"/>
              </a:rPr>
              <a:t> model which preforms bone prediction in gradient domain, the Wavelet-CCN model predicts the wavelet coefficients to reconstruct bone images and can </a:t>
            </a:r>
            <a:r>
              <a:rPr lang="en-US" altLang="zh-CN" b="1" dirty="0">
                <a:solidFill>
                  <a:srgbClr val="FF0000"/>
                </a:solidFill>
                <a:latin typeface="Times New Roman" panose="02020603050405020304" pitchFamily="18" charset="0"/>
                <a:cs typeface="Times New Roman" panose="02020603050405020304" pitchFamily="18" charset="0"/>
              </a:rPr>
              <a:t>avoid the inconsistent background intensity caused by 2D integration of gradients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76200" y="1633667"/>
            <a:ext cx="4940554" cy="3111660"/>
          </a:xfrm>
          <a:prstGeom prst="rect">
            <a:avLst/>
          </a:prstGeom>
        </p:spPr>
      </p:pic>
      <p:sp>
        <p:nvSpPr>
          <p:cNvPr id="8" name="文本框 7"/>
          <p:cNvSpPr txBox="1"/>
          <p:nvPr/>
        </p:nvSpPr>
        <p:spPr>
          <a:xfrm>
            <a:off x="114300" y="4616131"/>
            <a:ext cx="588645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Wavelet decomposition results of (a) CXR image, (b) DES bone image, and (c) DES soft-tissue image. (d), (e), and (f) are the corresponding histograms of each sub-band images</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in (a), (b), and (c), respectively.</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5810119" y="1482919"/>
            <a:ext cx="5092962" cy="1600282"/>
          </a:xfrm>
          <a:prstGeom prst="rect">
            <a:avLst/>
          </a:prstGeom>
        </p:spPr>
      </p:pic>
      <p:sp>
        <p:nvSpPr>
          <p:cNvPr id="12" name="文本框 11"/>
          <p:cNvSpPr txBox="1"/>
          <p:nvPr/>
        </p:nvSpPr>
        <p:spPr>
          <a:xfrm>
            <a:off x="5683250" y="2875526"/>
            <a:ext cx="6431990" cy="120032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The conclusion is remarkably consistent with Zhao et al. who reported that when the </a:t>
            </a:r>
            <a:r>
              <a:rPr lang="zh-CN" altLang="en-US" b="1" dirty="0">
                <a:latin typeface="Times New Roman" panose="02020603050405020304" pitchFamily="18" charset="0"/>
                <a:cs typeface="Times New Roman" panose="02020603050405020304" pitchFamily="18" charset="0"/>
              </a:rPr>
              <a:t>L2 or PSNR metrics </a:t>
            </a:r>
            <a:r>
              <a:rPr lang="zh-CN" altLang="en-US" dirty="0">
                <a:latin typeface="Times New Roman" panose="02020603050405020304" pitchFamily="18" charset="0"/>
                <a:cs typeface="Times New Roman" panose="02020603050405020304" pitchFamily="18" charset="0"/>
              </a:rPr>
              <a:t>were used to evaluate image quality, </a:t>
            </a:r>
            <a:r>
              <a:rPr lang="zh-CN" altLang="en-US" b="1" dirty="0">
                <a:latin typeface="Times New Roman" panose="02020603050405020304" pitchFamily="18" charset="0"/>
                <a:cs typeface="Times New Roman" panose="02020603050405020304" pitchFamily="18" charset="0"/>
              </a:rPr>
              <a:t>the network trained with the L1 loss function outperformed the one trained with the L2 loss function</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5760010" y="4075855"/>
            <a:ext cx="6431990" cy="2033369"/>
          </a:xfrm>
          <a:prstGeom prst="rect">
            <a:avLst/>
          </a:prstGeom>
        </p:spPr>
      </p:pic>
      <p:sp>
        <p:nvSpPr>
          <p:cNvPr id="16" name="文本框 15"/>
          <p:cNvSpPr txBox="1"/>
          <p:nvPr/>
        </p:nvSpPr>
        <p:spPr>
          <a:xfrm>
            <a:off x="6115050" y="6148711"/>
            <a:ext cx="108521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motion artifacts are almost eliminated visually.</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561" y="53835"/>
            <a:ext cx="1199306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Cascade of multi-scale convolutional neural networks for bone suppression of chest radiographs in gradient domain</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1"/>
          <a:srcRect l="7260"/>
          <a:stretch>
            <a:fillRect/>
          </a:stretch>
        </p:blipFill>
        <p:spPr>
          <a:xfrm>
            <a:off x="126999" y="1187386"/>
            <a:ext cx="5595995" cy="2705163"/>
          </a:xfrm>
          <a:prstGeom prst="rect">
            <a:avLst/>
          </a:prstGeom>
        </p:spPr>
      </p:pic>
      <p:sp>
        <p:nvSpPr>
          <p:cNvPr id="8" name="文本框 7"/>
          <p:cNvSpPr txBox="1"/>
          <p:nvPr/>
        </p:nvSpPr>
        <p:spPr>
          <a:xfrm>
            <a:off x="82549" y="723384"/>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Visualization of the learned filters of a </a:t>
            </a:r>
            <a:r>
              <a:rPr lang="en-US" altLang="zh-CN" dirty="0" err="1">
                <a:latin typeface="Times New Roman" panose="02020603050405020304" pitchFamily="18" charset="0"/>
                <a:cs typeface="Times New Roman" panose="02020603050405020304" pitchFamily="18" charset="0"/>
              </a:rPr>
              <a:t>CamsNet</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297341" y="5923957"/>
            <a:ext cx="5004057" cy="793791"/>
          </a:xfrm>
          <a:prstGeom prst="rect">
            <a:avLst/>
          </a:prstGeom>
        </p:spPr>
      </p:pic>
      <p:pic>
        <p:nvPicPr>
          <p:cNvPr id="12" name="图片 11"/>
          <p:cNvPicPr>
            <a:picLocks noChangeAspect="1"/>
          </p:cNvPicPr>
          <p:nvPr/>
        </p:nvPicPr>
        <p:blipFill>
          <a:blip r:embed="rId3"/>
          <a:stretch>
            <a:fillRect/>
          </a:stretch>
        </p:blipFill>
        <p:spPr>
          <a:xfrm>
            <a:off x="6013451" y="1326991"/>
            <a:ext cx="5721644" cy="3549832"/>
          </a:xfrm>
          <a:prstGeom prst="rect">
            <a:avLst/>
          </a:prstGeom>
        </p:spPr>
      </p:pic>
      <p:sp>
        <p:nvSpPr>
          <p:cNvPr id="14" name="文本框 13"/>
          <p:cNvSpPr txBox="1"/>
          <p:nvPr/>
        </p:nvSpPr>
        <p:spPr>
          <a:xfrm>
            <a:off x="6013450" y="723384"/>
            <a:ext cx="635634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Visualization of the feature maps for different convolution layers.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文本框 15"/>
              <p:cNvSpPr txBox="1"/>
              <p:nvPr/>
            </p:nvSpPr>
            <p:spPr>
              <a:xfrm>
                <a:off x="5396648" y="5935785"/>
                <a:ext cx="6739224"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set 0.1 and 99.9 percentiles in the ground truth image Z as the values of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𝑍𝑚𝑎𝑥</m:t>
                    </m:r>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𝑍𝑚𝑖𝑛</m:t>
                    </m:r>
                  </m:oMath>
                </a14:m>
                <a:r>
                  <a:rPr lang="en-US" altLang="zh-CN" dirty="0">
                    <a:latin typeface="Times New Roman" panose="02020603050405020304" pitchFamily="18" charset="0"/>
                    <a:cs typeface="Times New Roman" panose="02020603050405020304" pitchFamily="18" charset="0"/>
                  </a:rPr>
                  <a:t>, respectively, to </a:t>
                </a:r>
                <a:r>
                  <a:rPr lang="en-US" altLang="zh-CN" b="1" dirty="0">
                    <a:solidFill>
                      <a:srgbClr val="FF0000"/>
                    </a:solidFill>
                    <a:latin typeface="Times New Roman" panose="02020603050405020304" pitchFamily="18" charset="0"/>
                    <a:cs typeface="Times New Roman" panose="02020603050405020304" pitchFamily="18" charset="0"/>
                  </a:rPr>
                  <a:t>reduce the effect of outliers on the quantitative metrics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5396648" y="5935785"/>
                <a:ext cx="6739224" cy="923330"/>
              </a:xfrm>
              <a:prstGeom prst="rect">
                <a:avLst/>
              </a:prstGeom>
              <a:blipFill rotWithShape="1">
                <a:blip r:embed="rId4"/>
                <a:stretch>
                  <a:fillRect l="-6" t="-48" r="6" b="52"/>
                </a:stretch>
              </a:blipFill>
            </p:spPr>
            <p:txBody>
              <a:bodyPr/>
              <a:lstStyle/>
              <a:p>
                <a:r>
                  <a:rPr lang="zh-CN" altLang="en-US">
                    <a:noFill/>
                  </a:rPr>
                  <a:t> </a:t>
                </a:r>
              </a:p>
            </p:txBody>
          </p:sp>
        </mc:Fallback>
      </mc:AlternateContent>
      <p:sp>
        <p:nvSpPr>
          <p:cNvPr id="18" name="文本框 17"/>
          <p:cNvSpPr txBox="1"/>
          <p:nvPr/>
        </p:nvSpPr>
        <p:spPr>
          <a:xfrm>
            <a:off x="126999" y="3949118"/>
            <a:ext cx="6527801"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majority of the filters were similar to </a:t>
            </a:r>
            <a:r>
              <a:rPr lang="en-US" altLang="zh-CN" b="1" dirty="0">
                <a:highlight>
                  <a:srgbClr val="00FFFF"/>
                </a:highlight>
                <a:latin typeface="Times New Roman" panose="02020603050405020304" pitchFamily="18" charset="0"/>
                <a:cs typeface="Times New Roman" panose="02020603050405020304" pitchFamily="18" charset="0"/>
              </a:rPr>
              <a:t>edge detectors </a:t>
            </a:r>
            <a:r>
              <a:rPr lang="en-US" altLang="zh-CN" dirty="0">
                <a:latin typeface="Times New Roman" panose="02020603050405020304" pitchFamily="18" charset="0"/>
                <a:cs typeface="Times New Roman" panose="02020603050405020304" pitchFamily="18" charset="0"/>
              </a:rPr>
              <a:t>of different scales from different directions. These edge detectors were used to reconstruct the gradients of the bone image, and they were considered to be the base for reconstruction.</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5645320" y="4951511"/>
            <a:ext cx="659850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these maps, </a:t>
            </a:r>
            <a:r>
              <a:rPr lang="en-US" altLang="zh-CN" dirty="0">
                <a:highlight>
                  <a:srgbClr val="00FFFF"/>
                </a:highlight>
                <a:latin typeface="Times New Roman" panose="02020603050405020304" pitchFamily="18" charset="0"/>
                <a:cs typeface="Times New Roman" panose="02020603050405020304" pitchFamily="18" charset="0"/>
              </a:rPr>
              <a:t>the details related to soft-tissue structures were canceled out</a:t>
            </a:r>
            <a:r>
              <a:rPr lang="en-US" altLang="zh-CN" dirty="0">
                <a:latin typeface="Times New Roman" panose="02020603050405020304" pitchFamily="18" charset="0"/>
                <a:cs typeface="Times New Roman" panose="02020603050405020304" pitchFamily="18" charset="0"/>
              </a:rPr>
              <a:t>. The output bone gradients were </a:t>
            </a:r>
            <a:r>
              <a:rPr lang="en-US" altLang="zh-CN" dirty="0">
                <a:highlight>
                  <a:srgbClr val="00FFFF"/>
                </a:highlight>
                <a:latin typeface="Times New Roman" panose="02020603050405020304" pitchFamily="18" charset="0"/>
                <a:cs typeface="Times New Roman" panose="02020603050405020304" pitchFamily="18" charset="0"/>
              </a:rPr>
              <a:t>sharper</a:t>
            </a:r>
            <a:r>
              <a:rPr lang="en-US" altLang="zh-CN" dirty="0">
                <a:latin typeface="Times New Roman" panose="02020603050405020304" pitchFamily="18" charset="0"/>
                <a:cs typeface="Times New Roman" panose="02020603050405020304" pitchFamily="18" charset="0"/>
              </a:rPr>
              <a:t> than the input bone gradients</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244273" y="1009506"/>
            <a:ext cx="6092745" cy="4375294"/>
          </a:xfrm>
          <a:prstGeom prst="rect">
            <a:avLst/>
          </a:prstGeom>
        </p:spPr>
      </p:pic>
      <p:pic>
        <p:nvPicPr>
          <p:cNvPr id="8" name="图片 7"/>
          <p:cNvPicPr>
            <a:picLocks noChangeAspect="1"/>
          </p:cNvPicPr>
          <p:nvPr/>
        </p:nvPicPr>
        <p:blipFill>
          <a:blip r:embed="rId2"/>
          <a:stretch>
            <a:fillRect/>
          </a:stretch>
        </p:blipFill>
        <p:spPr>
          <a:xfrm>
            <a:off x="6012721" y="1060450"/>
            <a:ext cx="6179279" cy="3365500"/>
          </a:xfrm>
          <a:prstGeom prst="rect">
            <a:avLst/>
          </a:prstGeom>
        </p:spPr>
      </p:pic>
      <p:sp>
        <p:nvSpPr>
          <p:cNvPr id="10" name="文本框 9"/>
          <p:cNvSpPr txBox="1"/>
          <p:nvPr/>
        </p:nvSpPr>
        <p:spPr>
          <a:xfrm>
            <a:off x="6137639" y="4425950"/>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hlinkClick r:id="rId3"/>
              </a:rPr>
              <a:t>https://zhuanlan.zhihu.com/p/618158237?utm_id=0</a:t>
            </a:r>
            <a:endParaRPr lang="en-US" altLang="zh-CN"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85738" y="293469"/>
            <a:ext cx="942181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计算机视觉</a:t>
            </a:r>
            <a:r>
              <a:rPr lang="en-US" altLang="zh-CN" dirty="0">
                <a:latin typeface="Times New Roman" panose="02020603050405020304" pitchFamily="18" charset="0"/>
                <a:ea typeface="宋体" panose="02010600030101010101" pitchFamily="2" charset="-122"/>
                <a:cs typeface="Times New Roman" panose="02020603050405020304" pitchFamily="18" charset="0"/>
              </a:rPr>
              <a:t>CS131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：专题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图像梯度、边缘检测（</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sobel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canny</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21341"/>
            <a:ext cx="1201147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Generating Dual-Energy Subtraction Soft-Tissue Images from Chest Radiographs via Bone Edge-Guided GAN</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01600" y="711538"/>
            <a:ext cx="11817350" cy="1200329"/>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骨抑制存在的两大挑战：</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However, eliminating artifact effects completely is difficult due to the challenge of accurately locating the motion artifact areas. Due to imperfect ground truth, some residual bone edge signals remaining in DES images, supervised deep models trained on DES data cannot suppress bone components of CXRs thoroughly.</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8" name="文本框 7"/>
          <p:cNvSpPr txBox="1"/>
          <p:nvPr/>
        </p:nvSpPr>
        <p:spPr>
          <a:xfrm>
            <a:off x="101600" y="2228334"/>
            <a:ext cx="6121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a:t>
            </a:r>
            <a:r>
              <a:rPr lang="en-US" altLang="zh-CN" b="1" dirty="0">
                <a:latin typeface="Times New Roman" panose="02020603050405020304" pitchFamily="18" charset="0"/>
                <a:cs typeface="Times New Roman" panose="02020603050405020304" pitchFamily="18" charset="0"/>
              </a:rPr>
              <a:t>Cross-Dataset Generalization</a:t>
            </a:r>
            <a:endParaRPr lang="zh-CN" altLang="en-US"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01600" y="2597666"/>
            <a:ext cx="119888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further applied the proposed EGAN model to synthesize soft-tissue images from CXRs acquired by using different types of X-ray machines in our DES test set, the publicly available JSRT, NIH </a:t>
            </a:r>
            <a:r>
              <a:rPr lang="en-US" altLang="zh-CN" dirty="0" err="1">
                <a:latin typeface="Times New Roman" panose="02020603050405020304" pitchFamily="18" charset="0"/>
                <a:cs typeface="Times New Roman" panose="02020603050405020304" pitchFamily="18" charset="0"/>
              </a:rPr>
              <a:t>ChestXray</a:t>
            </a:r>
            <a:r>
              <a:rPr lang="en-US" altLang="zh-CN" dirty="0">
                <a:latin typeface="Times New Roman" panose="02020603050405020304" pitchFamily="18" charset="0"/>
                <a:cs typeface="Times New Roman" panose="02020603050405020304" pitchFamily="18" charset="0"/>
              </a:rPr>
              <a:t> 14(200 images), MC, and SH datasets.</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1600" y="3243997"/>
            <a:ext cx="11588750"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Note that EGAN is trained on our DES dataset and directly applied to these five independent datasets.</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14" name="文本框 13"/>
          <p:cNvSpPr txBox="1"/>
          <p:nvPr/>
        </p:nvSpPr>
        <p:spPr>
          <a:xfrm>
            <a:off x="101600" y="3834194"/>
            <a:ext cx="6121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Synthetic Images in Tuberculosis Diagnosis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47650" y="6174100"/>
            <a:ext cx="118173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For bone suppression, the selection of </a:t>
            </a:r>
            <a:r>
              <a:rPr lang="en-US" altLang="zh-CN" b="1" dirty="0">
                <a:highlight>
                  <a:srgbClr val="FFFF00"/>
                </a:highlight>
                <a:latin typeface="Times New Roman" panose="02020603050405020304" pitchFamily="18" charset="0"/>
                <a:cs typeface="Times New Roman" panose="02020603050405020304" pitchFamily="18" charset="0"/>
              </a:rPr>
              <a:t>prior knowledge </a:t>
            </a:r>
            <a:r>
              <a:rPr lang="en-US" altLang="zh-CN" dirty="0">
                <a:latin typeface="Times New Roman" panose="02020603050405020304" pitchFamily="18" charset="0"/>
                <a:cs typeface="Times New Roman" panose="02020603050405020304" pitchFamily="18" charset="0"/>
              </a:rPr>
              <a:t>is essential in </a:t>
            </a:r>
            <a:r>
              <a:rPr lang="en-US" altLang="zh-CN" b="1" dirty="0">
                <a:highlight>
                  <a:srgbClr val="FFFF00"/>
                </a:highlight>
                <a:latin typeface="Times New Roman" panose="02020603050405020304" pitchFamily="18" charset="0"/>
                <a:cs typeface="Times New Roman" panose="02020603050405020304" pitchFamily="18" charset="0"/>
              </a:rPr>
              <a:t>prior-guided</a:t>
            </a:r>
            <a:r>
              <a:rPr lang="en-US" altLang="zh-CN" dirty="0">
                <a:latin typeface="Times New Roman" panose="02020603050405020304" pitchFamily="18" charset="0"/>
                <a:cs typeface="Times New Roman" panose="02020603050405020304" pitchFamily="18" charset="0"/>
              </a:rPr>
              <a:t> models.(i.e. prior = bone)</a:t>
            </a:r>
            <a:endParaRPr lang="zh-CN" altLang="en-US"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247650" y="4311650"/>
            <a:ext cx="11842750"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 5-fold cross-validation strategy is used.</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2.Pre-processing:</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Each CXR image was resized into a 256 × 256, followed by being </a:t>
            </a:r>
            <a:r>
              <a:rPr lang="en-US" altLang="zh-CN" b="1" dirty="0">
                <a:solidFill>
                  <a:srgbClr val="FF0000"/>
                </a:solidFill>
                <a:latin typeface="Times New Roman" panose="02020603050405020304" pitchFamily="18" charset="0"/>
                <a:cs typeface="Times New Roman" panose="02020603050405020304" pitchFamily="18" charset="0"/>
              </a:rPr>
              <a:t>cropped into 224 × 224(</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ResNet18</a:t>
            </a:r>
            <a:r>
              <a:rPr lang="zh-CN" altLang="en-US"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的输入严格规定为</a:t>
            </a:r>
            <a:r>
              <a:rPr lang="en-US" altLang="zh-CN" b="1">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3*224*224</a:t>
            </a:r>
            <a:r>
              <a:rPr lang="en-US" altLang="zh-CN" b="1"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duplicated into three channels.</a:t>
            </a: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3.Even though a previous study have shown good results using pre-trained models on the NIH ChestXray14 or ImageNet dataset, we train the diagnosis models from scratch for the sake of fair comparison.</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55486"/>
            <a:ext cx="1198245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Separation of bones from soft tissue in chest radiographs: Anatomy-specific orientation-frequency-specific deep neural network convolution</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4775" y="981610"/>
            <a:ext cx="11982450" cy="1477328"/>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Single-shot DE imaging VS dual-shot DE imaging </a:t>
            </a:r>
            <a:endParaRPr lang="en-US" altLang="zh-CN"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Less motion artifacts in soft-tissue and bone images. Limitations of single-shot DE imaging are, in general, a slightly increased noise level and slightly poor energy separation. Because virtual DE imaging based on deep learning requires pairs of input chest radiographs and corresponding “teaching” DE bone and/or soft-tissue images with no/little motion, single-shot DE imaging is suited for creating images for training deep learning models.</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04774" y="2488774"/>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Two-fold cross-validation</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217568" y="2869975"/>
            <a:ext cx="5270771" cy="2635385"/>
          </a:xfrm>
          <a:prstGeom prst="rect">
            <a:avLst/>
          </a:prstGeom>
        </p:spPr>
      </p:pic>
      <p:pic>
        <p:nvPicPr>
          <p:cNvPr id="13" name="图片 12"/>
          <p:cNvPicPr>
            <a:picLocks noChangeAspect="1"/>
          </p:cNvPicPr>
          <p:nvPr/>
        </p:nvPicPr>
        <p:blipFill>
          <a:blip r:embed="rId2"/>
          <a:stretch>
            <a:fillRect/>
          </a:stretch>
        </p:blipFill>
        <p:spPr>
          <a:xfrm>
            <a:off x="0" y="5505360"/>
            <a:ext cx="7760099" cy="1657435"/>
          </a:xfrm>
          <a:prstGeom prst="rect">
            <a:avLst/>
          </a:prstGeom>
        </p:spPr>
      </p:pic>
      <p:sp>
        <p:nvSpPr>
          <p:cNvPr id="17" name="文本框 16"/>
          <p:cNvSpPr txBox="1"/>
          <p:nvPr/>
        </p:nvSpPr>
        <p:spPr>
          <a:xfrm>
            <a:off x="5756274" y="3244901"/>
            <a:ext cx="6480176" cy="2308324"/>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描述我们模型优秀的一些写作参考：</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As seen, our scheme was better able to suppress bones including the </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ribs near the lung wall and the clavicles, and specifically rib edges, than the reference technique.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Additionally, our new scheme was better able to maintain the conspicuity of soft-tissue structures such as </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lung nodules of various sizes and vessels under the clavicles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and with overlapping ribs. This was achieved through our model</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的哪些功能</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Isometric Convolutional Neural Networks for Bone Suppression of Multi-Planar Dual Energy Chest Radiograph</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0" y="485517"/>
            <a:ext cx="2209914" cy="2114659"/>
          </a:xfrm>
          <a:prstGeom prst="rect">
            <a:avLst/>
          </a:prstGeom>
        </p:spPr>
      </p:pic>
      <p:sp>
        <p:nvSpPr>
          <p:cNvPr id="9" name="文本框 8"/>
          <p:cNvSpPr txBox="1"/>
          <p:nvPr/>
        </p:nvSpPr>
        <p:spPr>
          <a:xfrm>
            <a:off x="1720850" y="670183"/>
            <a:ext cx="609600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Illustration of the X-ray scanner used to create dataset</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2"/>
          <a:stretch>
            <a:fillRect/>
          </a:stretch>
        </p:blipFill>
        <p:spPr>
          <a:xfrm>
            <a:off x="7816850" y="4883150"/>
            <a:ext cx="4341165" cy="1974850"/>
          </a:xfrm>
          <a:prstGeom prst="rect">
            <a:avLst/>
          </a:prstGeom>
        </p:spPr>
      </p:pic>
      <p:sp>
        <p:nvSpPr>
          <p:cNvPr id="13" name="文本框 12"/>
          <p:cNvSpPr txBox="1"/>
          <p:nvPr/>
        </p:nvSpPr>
        <p:spPr>
          <a:xfrm>
            <a:off x="4432300" y="1358180"/>
            <a:ext cx="7410450" cy="369332"/>
          </a:xfrm>
          <a:prstGeom prst="rect">
            <a:avLst/>
          </a:prstGeom>
          <a:noFill/>
        </p:spPr>
        <p:txBody>
          <a:bodyPr wrap="square">
            <a:spAutoFit/>
          </a:bodyPr>
          <a:lstStyle/>
          <a:p>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Vascular visibility, contrast or sharpness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也是软组织生成效果好坏的指标</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15" name="文本框 14"/>
          <p:cNvSpPr txBox="1"/>
          <p:nvPr/>
        </p:nvSpPr>
        <p:spPr>
          <a:xfrm>
            <a:off x="3463925" y="2100458"/>
            <a:ext cx="6096000"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Image Post Processing</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17" name="文本框 16"/>
          <p:cNvSpPr txBox="1"/>
          <p:nvPr/>
        </p:nvSpPr>
        <p:spPr>
          <a:xfrm>
            <a:off x="0" y="3469595"/>
            <a:ext cx="1177925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reason for the images to have lower contrast while having high evaluation is that </a:t>
            </a:r>
            <a:r>
              <a:rPr lang="en-US" altLang="zh-CN" b="1" dirty="0">
                <a:solidFill>
                  <a:srgbClr val="FF0000"/>
                </a:solidFill>
                <a:latin typeface="Times New Roman" panose="02020603050405020304" pitchFamily="18" charset="0"/>
                <a:cs typeface="Times New Roman" panose="02020603050405020304" pitchFamily="18" charset="0"/>
              </a:rPr>
              <a:t>the contrast of an image is calculated based on the lowest and highest pixel in the image</a:t>
            </a:r>
            <a:r>
              <a:rPr lang="en-US" altLang="zh-CN" dirty="0">
                <a:latin typeface="Times New Roman" panose="02020603050405020304" pitchFamily="18" charset="0"/>
                <a:cs typeface="Times New Roman" panose="02020603050405020304" pitchFamily="18" charset="0"/>
              </a:rPr>
              <a:t>. A model could miss predicted only single pixel and that pixel will drastically affect contrast of the whole image. Concretely, the outlier prediction. </a:t>
            </a:r>
            <a:r>
              <a:rPr lang="en-US" altLang="zh-CN" b="1" dirty="0">
                <a:solidFill>
                  <a:srgbClr val="FF0000"/>
                </a:solidFill>
                <a:latin typeface="Times New Roman" panose="02020603050405020304" pitchFamily="18" charset="0"/>
                <a:cs typeface="Times New Roman" panose="02020603050405020304" pitchFamily="18" charset="0"/>
              </a:rPr>
              <a:t>Outlier prediction in this case is the overly high or low predicted value. Even if there is only one pixel of outlier, every pixel value in the image will be re-scaled such that the outlier pixel is the brightest or darkest pixel resulting in a reduction of the contrast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0" y="2640926"/>
            <a:ext cx="6394450" cy="646331"/>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rPr>
              <a:t>作者分析了图像模糊和低对比度的原因；</a:t>
            </a:r>
            <a:br>
              <a:rPr lang="en-US" altLang="zh-CN"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作者提出了解决图像模糊和低对比度的方法。</a:t>
            </a:r>
            <a:endParaRPr lang="zh-CN" altLang="en-US" dirty="0">
              <a:latin typeface="新宋体" panose="02010609030101010101" pitchFamily="49" charset="-122"/>
              <a:ea typeface="新宋体" panose="02010609030101010101" pitchFamily="49" charset="-122"/>
            </a:endParaRPr>
          </a:p>
        </p:txBody>
      </p:sp>
      <p:sp>
        <p:nvSpPr>
          <p:cNvPr id="20" name="文本框 19"/>
          <p:cNvSpPr txBox="1"/>
          <p:nvPr/>
        </p:nvSpPr>
        <p:spPr>
          <a:xfrm>
            <a:off x="0" y="5129261"/>
            <a:ext cx="77343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One cause of the quality deficiency is the resolution of the target image. Since there are more target values for the model to fit with a fairly small number of trainable parameters, model’s bias is expected and result in blurriness. </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6096000" y="2554194"/>
            <a:ext cx="6124574" cy="646331"/>
          </a:xfrm>
          <a:prstGeom prst="rect">
            <a:avLst/>
          </a:prstGeom>
          <a:noFill/>
        </p:spPr>
        <p:txBody>
          <a:bodyPr wrap="square">
            <a:spAutoFit/>
          </a:bodyPr>
          <a:lstStyle/>
          <a:p>
            <a:r>
              <a:rPr lang="zh-CN" altLang="en-US" dirty="0">
                <a:latin typeface="新宋体" panose="02010609030101010101" pitchFamily="49" charset="-122"/>
                <a:ea typeface="新宋体" panose="02010609030101010101" pitchFamily="49" charset="-122"/>
                <a:cs typeface="Times New Roman" panose="02020603050405020304" pitchFamily="18" charset="0"/>
              </a:rPr>
              <a:t>具体详见以下网址</a:t>
            </a:r>
            <a:endParaRPr lang="en-US" altLang="zh-CN" dirty="0">
              <a:latin typeface="新宋体" panose="02010609030101010101" pitchFamily="49" charset="-122"/>
              <a:ea typeface="新宋体" panose="02010609030101010101" pitchFamily="49" charset="-122"/>
              <a:cs typeface="Times New Roman" panose="02020603050405020304" pitchFamily="18" charset="0"/>
              <a:hlinkClick r:id="rId3"/>
            </a:endParaRPr>
          </a:p>
          <a:p>
            <a:r>
              <a:rPr lang="en-US" altLang="zh-CN" dirty="0">
                <a:latin typeface="Times New Roman" panose="02020603050405020304" pitchFamily="18" charset="0"/>
                <a:cs typeface="Times New Roman" panose="02020603050405020304" pitchFamily="18" charset="0"/>
                <a:hlinkClick r:id="rId3"/>
              </a:rPr>
              <a:t>https://ieeexplore.ieee.org/document/9894637</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Development and validation of bone-suppressed deep learning </a:t>
            </a:r>
            <a:r>
              <a:rPr lang="en-US" altLang="zh-CN" b="1" dirty="0">
                <a:latin typeface="Times New Roman" panose="02020603050405020304" pitchFamily="18" charset="0"/>
                <a:cs typeface="Times New Roman" panose="02020603050405020304" pitchFamily="18" charset="0"/>
              </a:rPr>
              <a:t>classification</a:t>
            </a:r>
            <a:r>
              <a:rPr lang="en-US" altLang="zh-CN" dirty="0">
                <a:latin typeface="Times New Roman" panose="02020603050405020304" pitchFamily="18" charset="0"/>
                <a:cs typeface="Times New Roman" panose="02020603050405020304" pitchFamily="18" charset="0"/>
              </a:rPr>
              <a:t> of COVID-19 presentation in chest radiographs</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34950" y="698500"/>
            <a:ext cx="675640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Resize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Nearest-neighbor interpolation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nvSpPr>
        <p:spPr>
          <a:xfrm>
            <a:off x="234950" y="1195685"/>
            <a:ext cx="116395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Model: The pre-trained </a:t>
            </a:r>
            <a:r>
              <a:rPr lang="en-US" altLang="zh-CN" b="1" dirty="0">
                <a:highlight>
                  <a:srgbClr val="FFFF00"/>
                </a:highlight>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class ‘COVID-Net CXR2’ method and the ‘VGG16-</a:t>
            </a:r>
            <a:r>
              <a:rPr lang="en-US" altLang="zh-CN" b="1" dirty="0">
                <a:solidFill>
                  <a:srgbClr val="FF0000"/>
                </a:solidFill>
                <a:latin typeface="Times New Roman" panose="02020603050405020304" pitchFamily="18" charset="0"/>
                <a:cs typeface="Times New Roman" panose="02020603050405020304" pitchFamily="18" charset="0"/>
              </a:rPr>
              <a:t>Modified</a:t>
            </a:r>
            <a:r>
              <a:rPr lang="en-US" altLang="zh-CN" dirty="0">
                <a:latin typeface="Times New Roman" panose="02020603050405020304" pitchFamily="18" charset="0"/>
                <a:cs typeface="Times New Roman" panose="02020603050405020304" pitchFamily="18" charset="0"/>
              </a:rPr>
              <a:t>’ (Rajaraman S) method</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63525" y="2228671"/>
            <a:ext cx="11690350"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JSRT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数据集处理：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To train the bone suppression models, the dataset was cleaned by removing image pairs where poor suppression (defined as observing </a:t>
            </a:r>
            <a:r>
              <a:rPr lang="en-US" altLang="zh-CN" b="1" dirty="0">
                <a:solidFill>
                  <a:srgbClr val="FF0000"/>
                </a:solidFill>
                <a:latin typeface="Times New Roman" panose="02020603050405020304" pitchFamily="18" charset="0"/>
                <a:cs typeface="Times New Roman" panose="02020603050405020304" pitchFamily="18" charset="0"/>
              </a:rPr>
              <a:t>at least 1 rib or clavicle with edges visible across the lung tissue) and image artifacts </a:t>
            </a:r>
            <a:r>
              <a:rPr lang="en-US" altLang="zh-CN" dirty="0">
                <a:latin typeface="Times New Roman" panose="02020603050405020304" pitchFamily="18" charset="0"/>
                <a:cs typeface="Times New Roman" panose="02020603050405020304" pitchFamily="18" charset="0"/>
              </a:rPr>
              <a:t>were observed. A total of 217 image pairs (131 with nodule, 86 without nodule) remained after data cleaning.</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1930399" y="3548783"/>
            <a:ext cx="8680451" cy="2659632"/>
          </a:xfrm>
          <a:prstGeom prst="rect">
            <a:avLst/>
          </a:prstGeom>
        </p:spPr>
      </p:pic>
      <p:sp>
        <p:nvSpPr>
          <p:cNvPr id="21" name="文本框 20"/>
          <p:cNvSpPr txBox="1"/>
          <p:nvPr/>
        </p:nvSpPr>
        <p:spPr>
          <a:xfrm>
            <a:off x="82550" y="1606746"/>
            <a:ext cx="12255500" cy="646331"/>
          </a:xfrm>
          <a:prstGeom prst="rect">
            <a:avLst/>
          </a:prstGeom>
          <a:noFill/>
        </p:spPr>
        <p:txBody>
          <a:bodyPr wrap="square">
            <a:spAutoFit/>
          </a:bodyPr>
          <a:lstStyle/>
          <a:p>
            <a:r>
              <a:rPr lang="en-US" altLang="zh-CN" dirty="0">
                <a:solidFill>
                  <a:srgbClr val="FF0000"/>
                </a:solidFill>
                <a:latin typeface="Times New Roman" panose="02020603050405020304" pitchFamily="18" charset="0"/>
                <a:cs typeface="Times New Roman" panose="02020603050405020304" pitchFamily="18" charset="0"/>
              </a:rPr>
              <a:t>VGG16 had been chosen because it had been used in previous chest disease classification studies and had demonstrated improved results over alternatives such as DenseNet-121 and ResNet-50.</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2"/>
          <a:stretch>
            <a:fillRect/>
          </a:stretch>
        </p:blipFill>
        <p:spPr>
          <a:xfrm>
            <a:off x="847462" y="6386197"/>
            <a:ext cx="10243076" cy="355618"/>
          </a:xfrm>
          <a:prstGeom prst="rect">
            <a:avLst/>
          </a:prstGeom>
        </p:spPr>
      </p:pic>
      <p:cxnSp>
        <p:nvCxnSpPr>
          <p:cNvPr id="26" name="直接连接符 25"/>
          <p:cNvCxnSpPr/>
          <p:nvPr/>
        </p:nvCxnSpPr>
        <p:spPr>
          <a:xfrm>
            <a:off x="3752850" y="6741815"/>
            <a:ext cx="1098550" cy="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Development and validation of bone-suppressed deep learning classification of COVID-19 presentation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82550" y="603507"/>
            <a:ext cx="172085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几个检测方法</a:t>
            </a:r>
            <a:endParaRPr lang="zh-CN" altLang="en-US" dirty="0">
              <a:latin typeface="宋体" panose="02010600030101010101" pitchFamily="2" charset="-122"/>
              <a:ea typeface="宋体" panose="02010600030101010101" pitchFamily="2" charset="-122"/>
            </a:endParaRPr>
          </a:p>
        </p:txBody>
      </p:sp>
      <p:sp>
        <p:nvSpPr>
          <p:cNvPr id="6" name="文本框 5"/>
          <p:cNvSpPr txBox="1"/>
          <p:nvPr/>
        </p:nvSpPr>
        <p:spPr>
          <a:xfrm>
            <a:off x="82550" y="1801278"/>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NPV is important because the public health consequences of missing a COVID-19 diagnosis was deemed to be greater than that of mistakenly identifying someone as infected.</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82550" y="1079500"/>
            <a:ext cx="1128395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敏感度就是有病的里边能看出来多少，特异度就是没病的里边能排除多少</a:t>
            </a:r>
            <a:endParaRPr lang="zh-CN" altLang="en-US" dirty="0">
              <a:latin typeface="宋体" panose="02010600030101010101" pitchFamily="2" charset="-122"/>
              <a:ea typeface="宋体" panose="02010600030101010101" pitchFamily="2" charset="-122"/>
              <a:cs typeface="Times New Roman" panose="02020603050405020304" pitchFamily="18" charset="0"/>
            </a:endParaRPr>
          </a:p>
        </p:txBody>
      </p:sp>
      <p:sp>
        <p:nvSpPr>
          <p:cNvPr id="10" name="文本框 9"/>
          <p:cNvSpPr txBox="1"/>
          <p:nvPr/>
        </p:nvSpPr>
        <p:spPr>
          <a:xfrm>
            <a:off x="82550" y="1430936"/>
            <a:ext cx="1009650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阳性预测值就是某诊断实验说有病的人中有多少是真的有病的，阴性预测值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(NPV)</a:t>
            </a:r>
            <a:r>
              <a:rPr lang="zh-CN" altLang="en-US" dirty="0">
                <a:latin typeface="宋体" panose="02010600030101010101" pitchFamily="2" charset="-122"/>
                <a:ea typeface="宋体" panose="02010600030101010101" pitchFamily="2" charset="-122"/>
              </a:rPr>
              <a:t>则反之</a:t>
            </a:r>
            <a:endParaRPr lang="zh-CN" altLang="en-US" dirty="0">
              <a:latin typeface="宋体" panose="02010600030101010101" pitchFamily="2" charset="-122"/>
              <a:ea typeface="宋体" panose="02010600030101010101" pitchFamily="2" charset="-122"/>
            </a:endParaRPr>
          </a:p>
        </p:txBody>
      </p:sp>
      <p:sp>
        <p:nvSpPr>
          <p:cNvPr id="14" name="文本框 13"/>
          <p:cNvSpPr txBox="1"/>
          <p:nvPr/>
        </p:nvSpPr>
        <p:spPr>
          <a:xfrm>
            <a:off x="222250" y="4354554"/>
            <a:ext cx="1196975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trained bone suppression models and VGG16-Modified models used in this study are available for use from </a:t>
            </a:r>
            <a:r>
              <a:rPr lang="en-US" altLang="zh-CN" dirty="0">
                <a:latin typeface="Times New Roman" panose="02020603050405020304" pitchFamily="18" charset="0"/>
                <a:cs typeface="Times New Roman" panose="02020603050405020304" pitchFamily="18" charset="0"/>
                <a:hlinkClick r:id="rId1"/>
              </a:rPr>
              <a:t>https://github.com/danielnflam</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27000" y="2918919"/>
            <a:ext cx="120650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Future work: </a:t>
            </a:r>
            <a:r>
              <a:rPr lang="en-US" altLang="zh-CN" b="1" dirty="0">
                <a:latin typeface="Times New Roman" panose="02020603050405020304" pitchFamily="18" charset="0"/>
                <a:cs typeface="Times New Roman" panose="02020603050405020304" pitchFamily="18" charset="0"/>
              </a:rPr>
              <a:t>More image data </a:t>
            </a:r>
            <a:r>
              <a:rPr lang="en-US" altLang="zh-CN" dirty="0">
                <a:latin typeface="Times New Roman" panose="02020603050405020304" pitchFamily="18" charset="0"/>
                <a:cs typeface="Times New Roman" panose="02020603050405020304" pitchFamily="18" charset="0"/>
              </a:rPr>
              <a:t>could be acquired to improve both the classifier performance and the generality of the external test set</a:t>
            </a:r>
            <a:r>
              <a:rPr lang="en-US" altLang="zh-CN" b="1" dirty="0">
                <a:highlight>
                  <a:srgbClr val="FFFF00"/>
                </a:highlight>
                <a:latin typeface="Times New Roman" panose="02020603050405020304" pitchFamily="18" charset="0"/>
                <a:cs typeface="Times New Roman" panose="02020603050405020304" pitchFamily="18" charset="0"/>
              </a:rPr>
              <a:t>. Other image enhancement techniques beyond bone suppression </a:t>
            </a:r>
            <a:r>
              <a:rPr lang="en-US" altLang="zh-CN" dirty="0">
                <a:latin typeface="Times New Roman" panose="02020603050405020304" pitchFamily="18" charset="0"/>
                <a:cs typeface="Times New Roman" panose="02020603050405020304" pitchFamily="18" charset="0"/>
              </a:rPr>
              <a:t>could be pursued to improve classification performance for other clinical conditions imaged using other modalities. </a:t>
            </a:r>
            <a:r>
              <a:rPr lang="en-US" altLang="zh-CN" b="1" dirty="0">
                <a:highlight>
                  <a:srgbClr val="FFFF00"/>
                </a:highlight>
                <a:latin typeface="Times New Roman" panose="02020603050405020304" pitchFamily="18" charset="0"/>
                <a:cs typeface="Times New Roman" panose="02020603050405020304" pitchFamily="18" charset="0"/>
              </a:rPr>
              <a:t>Radiomics analysis of the enhanced images, and analysis of other non-deep learning features, could be combined with deep learning features</a:t>
            </a:r>
            <a:r>
              <a:rPr lang="en-US" altLang="zh-CN" dirty="0">
                <a:latin typeface="Times New Roman" panose="02020603050405020304" pitchFamily="18" charset="0"/>
                <a:cs typeface="Times New Roman" panose="02020603050405020304" pitchFamily="18" charset="0"/>
              </a:rPr>
              <a:t> to further improve classification performance.</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127000" y="5017544"/>
            <a:ext cx="119253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COVID-Net CXR2 demands:</a:t>
            </a:r>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All images input into the classifier were processed as follows: </a:t>
            </a:r>
            <a:endParaRPr lang="en-US" altLang="zh-CN"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(I) the topmost 8% of the image was removed in order to remove metadata in the image; (II) the image was center cropped by removing both ends of the longer side of the image, such that the remaining image is square; (III) the image was resized using bilinear interpolation to 480×480 pixels; (IV) the image was input into the model’s neural network for classification.</a:t>
            </a:r>
            <a:endParaRPr lang="zh-CN" altLang="en-US"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82550" y="2548271"/>
            <a:ext cx="3860800" cy="369332"/>
          </a:xfrm>
          <a:prstGeom prst="rect">
            <a:avLst/>
          </a:prstGeom>
          <a:noFill/>
        </p:spPr>
        <p:txBody>
          <a:bodyPr wrap="square" rtlCol="0">
            <a:spAutoFit/>
          </a:bodyPr>
          <a:lstStyle/>
          <a:p>
            <a:r>
              <a:rPr lang="zh-CN" altLang="en-US"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使用</a:t>
            </a:r>
            <a:r>
              <a:rPr lang="en-US" altLang="zh-CN"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N Cross-Validation</a:t>
            </a:r>
            <a:endParaRPr lang="zh-CN" altLang="en-US"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0650" y="88900"/>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Generation of Virtual Dual Energy Images from Standard Single-Shot Radiographs using Multi-scale and Conditional Adversarial Network</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62255" y="937260"/>
            <a:ext cx="9513570" cy="368300"/>
          </a:xfrm>
          <a:prstGeom prst="rect">
            <a:avLst/>
          </a:prstGeom>
          <a:noFill/>
        </p:spPr>
        <p:txBody>
          <a:bodyPr wrap="square" rtlCol="0">
            <a:spAutoFit/>
          </a:bodyPr>
          <a:p>
            <a:r>
              <a:rPr lang="en-US" altLang="zh-CN">
                <a:latin typeface="Times New Roman" panose="02020603050405020304" pitchFamily="18" charset="0"/>
                <a:cs typeface="Times New Roman" panose="02020603050405020304" pitchFamily="18" charset="0"/>
              </a:rPr>
              <a:t>CXR: </a:t>
            </a:r>
            <a:r>
              <a:rPr lang="zh-CN" altLang="en-US">
                <a:latin typeface="Times New Roman" panose="02020603050405020304" pitchFamily="18" charset="0"/>
                <a:cs typeface="Times New Roman" panose="02020603050405020304" pitchFamily="18" charset="0"/>
              </a:rPr>
              <a:t>As a noninvasive, low radiation</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dose, and low cost imaging modality,</a:t>
            </a:r>
            <a:endParaRPr lang="zh-CN" altLang="en-US">
              <a:latin typeface="Times New Roman" panose="02020603050405020304" pitchFamily="18" charset="0"/>
              <a:cs typeface="Times New Roman" panose="02020603050405020304" pitchFamily="18" charset="0"/>
            </a:endParaRPr>
          </a:p>
        </p:txBody>
      </p:sp>
      <p:sp>
        <p:nvSpPr>
          <p:cNvPr id="3" name="文本框 2"/>
          <p:cNvSpPr txBox="1"/>
          <p:nvPr/>
        </p:nvSpPr>
        <p:spPr>
          <a:xfrm>
            <a:off x="262255" y="1390650"/>
            <a:ext cx="11818620" cy="368300"/>
          </a:xfrm>
          <a:prstGeom prst="rect">
            <a:avLst/>
          </a:prstGeom>
          <a:noFill/>
        </p:spPr>
        <p:txBody>
          <a:bodyPr wrap="square" rtlCol="0" anchor="t">
            <a:spAutoFit/>
          </a:bodyPr>
          <a:p>
            <a:r>
              <a:rPr lang="zh-CN" altLang="en-US">
                <a:latin typeface="Times New Roman" panose="02020603050405020304" pitchFamily="18" charset="0"/>
                <a:cs typeface="Times New Roman" panose="02020603050405020304" pitchFamily="18" charset="0"/>
              </a:rPr>
              <a:t>Dual energy subtraction</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(DES) can separate </a:t>
            </a:r>
            <a:r>
              <a:rPr lang="zh-CN" altLang="en-US" b="1">
                <a:solidFill>
                  <a:srgbClr val="FF0000"/>
                </a:solidFill>
                <a:latin typeface="Times New Roman" panose="02020603050405020304" pitchFamily="18" charset="0"/>
                <a:cs typeface="Times New Roman" panose="02020603050405020304" pitchFamily="18" charset="0"/>
              </a:rPr>
              <a:t>high-density material, such as bone</a:t>
            </a:r>
            <a:r>
              <a:rPr lang="zh-CN" altLang="en-US">
                <a:latin typeface="Times New Roman" panose="02020603050405020304" pitchFamily="18" charset="0"/>
                <a:cs typeface="Times New Roman" panose="02020603050405020304" pitchFamily="18" charset="0"/>
              </a:rPr>
              <a:t>, from soft tissue</a:t>
            </a:r>
            <a:endParaRPr lang="zh-CN" altLang="en-US">
              <a:latin typeface="Times New Roman" panose="02020603050405020304" pitchFamily="18" charset="0"/>
              <a:cs typeface="Times New Roman" panose="02020603050405020304" pitchFamily="18" charset="0"/>
            </a:endParaRPr>
          </a:p>
        </p:txBody>
      </p:sp>
      <p:pic>
        <p:nvPicPr>
          <p:cNvPr id="4" name="图片 3"/>
          <p:cNvPicPr>
            <a:picLocks noChangeAspect="1"/>
          </p:cNvPicPr>
          <p:nvPr>
            <p:custDataLst>
              <p:tags r:id="rId1"/>
            </p:custDataLst>
          </p:nvPr>
        </p:nvPicPr>
        <p:blipFill>
          <a:blip r:embed="rId2"/>
          <a:stretch>
            <a:fillRect/>
          </a:stretch>
        </p:blipFill>
        <p:spPr>
          <a:xfrm>
            <a:off x="383540" y="1844040"/>
            <a:ext cx="6420485" cy="181419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12140" y="4427855"/>
            <a:ext cx="4881880" cy="1627505"/>
          </a:xfrm>
          <a:prstGeom prst="rect">
            <a:avLst/>
          </a:prstGeom>
        </p:spPr>
      </p:pic>
      <p:sp>
        <p:nvSpPr>
          <p:cNvPr id="7" name="文本框 6"/>
          <p:cNvSpPr txBox="1"/>
          <p:nvPr/>
        </p:nvSpPr>
        <p:spPr>
          <a:xfrm>
            <a:off x="383540" y="3720465"/>
            <a:ext cx="7840345" cy="645160"/>
          </a:xfrm>
          <a:prstGeom prst="rect">
            <a:avLst/>
          </a:prstGeom>
          <a:noFill/>
        </p:spPr>
        <p:txBody>
          <a:bodyPr wrap="square" rtlCol="0" anchor="t">
            <a:spAutoFit/>
          </a:bodyPr>
          <a:p>
            <a:r>
              <a:rPr lang="zh-CN" altLang="en-US">
                <a:latin typeface="Times New Roman" panose="02020603050405020304" pitchFamily="18" charset="0"/>
                <a:ea typeface="宋体" panose="02010600030101010101" pitchFamily="2" charset="-122"/>
                <a:cs typeface="Times New Roman" panose="02020603050405020304" pitchFamily="18" charset="0"/>
              </a:rPr>
              <a:t>Image processing pipeline of bone suppression with </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cross projection tensor</a:t>
            </a:r>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这里的得到的软组织并不是直接相减</a:t>
            </a:r>
            <a:endPar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p:cNvPicPr>
            <a:picLocks noChangeAspect="1"/>
          </p:cNvPicPr>
          <p:nvPr>
            <p:custDataLst>
              <p:tags r:id="rId5"/>
            </p:custDataLst>
          </p:nvPr>
        </p:nvPicPr>
        <p:blipFill>
          <a:blip r:embed="rId6"/>
          <a:stretch>
            <a:fillRect/>
          </a:stretch>
        </p:blipFill>
        <p:spPr>
          <a:xfrm>
            <a:off x="5648325" y="4427855"/>
            <a:ext cx="6543675" cy="2305050"/>
          </a:xfrm>
          <a:prstGeom prst="rect">
            <a:avLst/>
          </a:prstGeom>
        </p:spPr>
      </p:pic>
      <p:sp>
        <p:nvSpPr>
          <p:cNvPr id="9" name="文本框 8"/>
          <p:cNvSpPr txBox="1"/>
          <p:nvPr/>
        </p:nvSpPr>
        <p:spPr>
          <a:xfrm>
            <a:off x="9355455" y="4018915"/>
            <a:ext cx="2012950" cy="368300"/>
          </a:xfrm>
          <a:prstGeom prst="rect">
            <a:avLst/>
          </a:prstGeom>
          <a:noFill/>
        </p:spPr>
        <p:txBody>
          <a:bodyPr wrap="square" rtlCol="0">
            <a:spAutoFit/>
          </a:bodyPr>
          <a:p>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条件</a:t>
            </a:r>
            <a:r>
              <a:rPr lang="en-US" altLang="zh-CN">
                <a:latin typeface="Times New Roman" panose="02020603050405020304" pitchFamily="18" charset="0"/>
                <a:ea typeface="宋体" panose="02010600030101010101" pitchFamily="2" charset="-122"/>
                <a:cs typeface="Times New Roman" panose="02020603050405020304" pitchFamily="18" charset="0"/>
              </a:rPr>
              <a:t>GAN</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 name="直接箭头连接符 9"/>
          <p:cNvCxnSpPr/>
          <p:nvPr/>
        </p:nvCxnSpPr>
        <p:spPr>
          <a:xfrm>
            <a:off x="9928225" y="4340225"/>
            <a:ext cx="182245" cy="181419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11" name="文本框 10"/>
          <p:cNvSpPr txBox="1"/>
          <p:nvPr/>
        </p:nvSpPr>
        <p:spPr>
          <a:xfrm>
            <a:off x="6503035" y="2062480"/>
            <a:ext cx="5577205" cy="922020"/>
          </a:xfrm>
          <a:prstGeom prst="rect">
            <a:avLst/>
          </a:prstGeom>
          <a:noFill/>
        </p:spPr>
        <p:txBody>
          <a:bodyPr wrap="square" rtlCol="0" anchor="t">
            <a:spAutoFit/>
          </a:bodyPr>
          <a:p>
            <a:r>
              <a:rPr lang="zh-CN" altLang="en-US">
                <a:latin typeface="Times New Roman" panose="02020603050405020304" pitchFamily="18" charset="0"/>
                <a:cs typeface="Times New Roman" panose="02020603050405020304" pitchFamily="18" charset="0"/>
              </a:rPr>
              <a:t>PSNR</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is commonly used for evaluating </a:t>
            </a:r>
            <a:r>
              <a:rPr lang="zh-CN" altLang="en-US" b="1">
                <a:solidFill>
                  <a:srgbClr val="FF0000"/>
                </a:solidFill>
                <a:latin typeface="Times New Roman" panose="02020603050405020304" pitchFamily="18" charset="0"/>
                <a:cs typeface="Times New Roman" panose="02020603050405020304" pitchFamily="18" charset="0"/>
              </a:rPr>
              <a:t>quality of image compression/reconstruction</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where our algorithm can be viewed as a compression/reconstruction process.</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0650" y="88900"/>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Generation of Virtual Dual Energy Images from Standard Single-Shot Radiographs using Multi-scale and Conditional Adversarial Network</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custDataLst>
              <p:tags r:id="rId1"/>
            </p:custDataLst>
          </p:nvPr>
        </p:nvPicPr>
        <p:blipFill>
          <a:blip r:embed="rId2"/>
          <a:stretch>
            <a:fillRect/>
          </a:stretch>
        </p:blipFill>
        <p:spPr>
          <a:xfrm>
            <a:off x="120650" y="817880"/>
            <a:ext cx="4038600" cy="1333500"/>
          </a:xfrm>
          <a:prstGeom prst="rect">
            <a:avLst/>
          </a:prstGeom>
        </p:spPr>
      </p:pic>
      <p:sp>
        <p:nvSpPr>
          <p:cNvPr id="13" name="文本框 12"/>
          <p:cNvSpPr txBox="1"/>
          <p:nvPr/>
        </p:nvSpPr>
        <p:spPr>
          <a:xfrm>
            <a:off x="4463415" y="892175"/>
            <a:ext cx="6876415" cy="922020"/>
          </a:xfrm>
          <a:prstGeom prst="rect">
            <a:avLst/>
          </a:prstGeom>
          <a:noFill/>
        </p:spPr>
        <p:txBody>
          <a:bodyPr wrap="square" rtlCol="0" anchor="t">
            <a:spAutoFit/>
          </a:bodyPr>
          <a:p>
            <a:r>
              <a:rPr lang="en-US" altLang="zh-CN">
                <a:latin typeface="Times New Roman" panose="02020603050405020304" pitchFamily="18" charset="0"/>
                <a:cs typeface="Times New Roman" panose="02020603050405020304" pitchFamily="18" charset="0"/>
              </a:rPr>
              <a:t>N</a:t>
            </a:r>
            <a:r>
              <a:rPr lang="zh-CN" altLang="en-US">
                <a:latin typeface="Times New Roman" panose="02020603050405020304" pitchFamily="18" charset="0"/>
                <a:cs typeface="Times New Roman" panose="02020603050405020304" pitchFamily="18" charset="0"/>
              </a:rPr>
              <a:t>ormalized all images to the range of [−1, 1] per image，Ground truth intensity maximum and minimum</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is then applied to the normalized virtual bone image to </a:t>
            </a:r>
            <a:r>
              <a:rPr lang="zh-CN" altLang="en-US" b="1">
                <a:solidFill>
                  <a:srgbClr val="FF0000"/>
                </a:solidFill>
                <a:latin typeface="Times New Roman" panose="02020603050405020304" pitchFamily="18" charset="0"/>
                <a:cs typeface="Times New Roman" panose="02020603050405020304" pitchFamily="18" charset="0"/>
              </a:rPr>
              <a:t>recover the final result</a:t>
            </a:r>
            <a:r>
              <a:rPr lang="zh-CN" altLang="en-US">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custDataLst>
              <p:tags r:id="rId3"/>
            </p:custDataLst>
          </p:nvPr>
        </p:nvPicPr>
        <p:blipFill>
          <a:blip r:embed="rId4"/>
          <a:stretch>
            <a:fillRect/>
          </a:stretch>
        </p:blipFill>
        <p:spPr>
          <a:xfrm>
            <a:off x="270510" y="1917065"/>
            <a:ext cx="6896735" cy="2818130"/>
          </a:xfrm>
          <a:prstGeom prst="rect">
            <a:avLst/>
          </a:prstGeom>
        </p:spPr>
      </p:pic>
      <p:sp>
        <p:nvSpPr>
          <p:cNvPr id="15" name="文本框 14"/>
          <p:cNvSpPr txBox="1"/>
          <p:nvPr/>
        </p:nvSpPr>
        <p:spPr>
          <a:xfrm>
            <a:off x="7666990" y="2048510"/>
            <a:ext cx="4444365" cy="645160"/>
          </a:xfrm>
          <a:prstGeom prst="rect">
            <a:avLst/>
          </a:prstGeom>
          <a:noFill/>
        </p:spPr>
        <p:txBody>
          <a:bodyPr wrap="square" rtlCol="0">
            <a:spAutoFit/>
          </a:bodyPr>
          <a:p>
            <a:r>
              <a:rPr lang="zh-CN" altLang="en-US">
                <a:latin typeface="Times New Roman" panose="02020603050405020304" pitchFamily="18" charset="0"/>
                <a:ea typeface="宋体" panose="02010600030101010101" pitchFamily="2" charset="-122"/>
                <a:cs typeface="Times New Roman" panose="02020603050405020304" pitchFamily="18" charset="0"/>
              </a:rPr>
              <a:t>介绍</a:t>
            </a:r>
            <a:r>
              <a:rPr lang="en-US" altLang="zh-CN">
                <a:latin typeface="Times New Roman" panose="02020603050405020304" pitchFamily="18" charset="0"/>
                <a:ea typeface="宋体" panose="02010600030101010101" pitchFamily="2" charset="-122"/>
                <a:cs typeface="Times New Roman" panose="02020603050405020304" pitchFamily="18" charset="0"/>
              </a:rPr>
              <a:t>JSRT: the size of a pixel was 0.175 * 0.175 mm</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p:cNvSpPr txBox="1"/>
          <p:nvPr/>
        </p:nvSpPr>
        <p:spPr>
          <a:xfrm>
            <a:off x="5947410" y="3141980"/>
            <a:ext cx="6096000" cy="645160"/>
          </a:xfrm>
          <a:prstGeom prst="rect">
            <a:avLst/>
          </a:prstGeom>
          <a:noFill/>
        </p:spPr>
        <p:txBody>
          <a:bodyPr wrap="square" rtlCol="0" anchor="t">
            <a:spAutoFit/>
          </a:bodyPr>
          <a:p>
            <a:r>
              <a:rPr lang="zh-CN" altLang="en-US">
                <a:latin typeface="Times New Roman" panose="02020603050405020304" pitchFamily="18" charset="0"/>
                <a:ea typeface="宋体" panose="02010600030101010101" pitchFamily="2" charset="-122"/>
                <a:cs typeface="Times New Roman" panose="02020603050405020304" pitchFamily="18" charset="0"/>
              </a:rPr>
              <a:t>主</a:t>
            </a:r>
            <a:r>
              <a:rPr lang="zh-CN" altLang="en-US">
                <a:latin typeface="Times New Roman" panose="02020603050405020304" pitchFamily="18" charset="0"/>
                <a:ea typeface="宋体" panose="02010600030101010101" pitchFamily="2" charset="-122"/>
                <a:cs typeface="Times New Roman" panose="02020603050405020304" pitchFamily="18" charset="0"/>
              </a:rPr>
              <a:t>观应用评估：</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p>
            <a:r>
              <a:rPr lang="en-US" altLang="zh-CN">
                <a:latin typeface="Times New Roman" panose="02020603050405020304" pitchFamily="18" charset="0"/>
                <a:ea typeface="宋体" panose="02010600030101010101" pitchFamily="2" charset="-122"/>
                <a:cs typeface="Times New Roman" panose="02020603050405020304" pitchFamily="18" charset="0"/>
              </a:rPr>
              <a:t>L</a:t>
            </a:r>
            <a:r>
              <a:rPr lang="zh-CN" altLang="en-US">
                <a:latin typeface="Times New Roman" panose="02020603050405020304" pitchFamily="18" charset="0"/>
                <a:ea typeface="宋体" panose="02010600030101010101" pitchFamily="2" charset="-122"/>
                <a:cs typeface="Times New Roman" panose="02020603050405020304" pitchFamily="18" charset="0"/>
              </a:rPr>
              <a:t>ung nodule detection</a:t>
            </a:r>
            <a:r>
              <a:rPr lang="en-US" altLang="zh-CN">
                <a:latin typeface="Times New Roman" panose="02020603050405020304" pitchFamily="18" charset="0"/>
                <a:ea typeface="宋体" panose="02010600030101010101" pitchFamily="2" charset="-122"/>
                <a:cs typeface="Times New Roman" panose="02020603050405020304" pitchFamily="18" charset="0"/>
              </a:rPr>
              <a:t>+    FROC  </a:t>
            </a:r>
            <a:r>
              <a:rPr lang="zh-CN" altLang="en-US">
                <a:latin typeface="Times New Roman" panose="02020603050405020304" pitchFamily="18" charset="0"/>
                <a:ea typeface="宋体" panose="02010600030101010101" pitchFamily="2" charset="-122"/>
                <a:cs typeface="Times New Roman" panose="02020603050405020304" pitchFamily="18" charset="0"/>
              </a:rPr>
              <a:t>具体实施</a:t>
            </a:r>
            <a:r>
              <a:rPr lang="zh-CN" altLang="en-US">
                <a:latin typeface="Times New Roman" panose="02020603050405020304" pitchFamily="18" charset="0"/>
                <a:ea typeface="宋体" panose="02010600030101010101" pitchFamily="2" charset="-122"/>
                <a:cs typeface="Times New Roman" panose="02020603050405020304" pitchFamily="18" charset="0"/>
              </a:rPr>
              <a:t>方式如下</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p:cNvPicPr>
            <a:picLocks noChangeAspect="1"/>
          </p:cNvPicPr>
          <p:nvPr>
            <p:custDataLst>
              <p:tags r:id="rId5"/>
            </p:custDataLst>
          </p:nvPr>
        </p:nvPicPr>
        <p:blipFill>
          <a:blip r:embed="rId6"/>
          <a:stretch>
            <a:fillRect/>
          </a:stretch>
        </p:blipFill>
        <p:spPr>
          <a:xfrm>
            <a:off x="5707380" y="3883025"/>
            <a:ext cx="6198870" cy="1426845"/>
          </a:xfrm>
          <a:prstGeom prst="rect">
            <a:avLst/>
          </a:prstGeom>
        </p:spPr>
      </p:pic>
      <p:sp>
        <p:nvSpPr>
          <p:cNvPr id="18" name="文本框 17"/>
          <p:cNvSpPr txBox="1"/>
          <p:nvPr/>
        </p:nvSpPr>
        <p:spPr>
          <a:xfrm>
            <a:off x="120650" y="5405755"/>
            <a:ext cx="11578590" cy="1476375"/>
          </a:xfrm>
          <a:prstGeom prst="rect">
            <a:avLst/>
          </a:prstGeom>
          <a:noFill/>
        </p:spPr>
        <p:txBody>
          <a:bodyPr wrap="square" rtlCol="0" anchor="t">
            <a:spAutoFit/>
          </a:bodyPr>
          <a:p>
            <a:r>
              <a:rPr lang="zh-CN" altLang="en-US">
                <a:latin typeface="宋体" panose="02010600030101010101" pitchFamily="2" charset="-122"/>
                <a:ea typeface="宋体" panose="02010600030101010101" pitchFamily="2" charset="-122"/>
              </a:rPr>
              <a:t>怎样表明骨抑制效果好：</a:t>
            </a:r>
            <a:endParaRPr lang="zh-CN" altLang="en-US">
              <a:latin typeface="宋体" panose="02010600030101010101" pitchFamily="2" charset="-122"/>
              <a:ea typeface="宋体" panose="02010600030101010101" pitchFamily="2" charset="-122"/>
            </a:endParaRPr>
          </a:p>
          <a:p>
            <a:r>
              <a:rPr lang="zh-CN" altLang="en-US" b="1">
                <a:latin typeface="Times New Roman" panose="02020603050405020304" pitchFamily="18" charset="0"/>
                <a:cs typeface="Times New Roman" panose="02020603050405020304" pitchFamily="18" charset="0"/>
              </a:rPr>
              <a:t>Cardiac motion artifacts</a:t>
            </a:r>
            <a:r>
              <a:rPr lang="zh-CN" altLang="en-US">
                <a:latin typeface="Times New Roman" panose="02020603050405020304" pitchFamily="18" charset="0"/>
                <a:cs typeface="Times New Roman" panose="02020603050405020304" pitchFamily="18" charset="0"/>
              </a:rPr>
              <a:t> are significantly reduced in the virtual DE images. </a:t>
            </a:r>
            <a:r>
              <a:rPr lang="zh-CN" altLang="en-US" b="1">
                <a:latin typeface="Times New Roman" panose="02020603050405020304" pitchFamily="18" charset="0"/>
                <a:cs typeface="Times New Roman" panose="02020603050405020304" pitchFamily="18" charset="0"/>
              </a:rPr>
              <a:t>High-quality and high</a:t>
            </a:r>
            <a:r>
              <a:rPr lang="en-US" altLang="zh-CN" b="1">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resolution virtual bone and soft tissue images with subtle details</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病变区域</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Times New Roman" panose="02020603050405020304" pitchFamily="18" charset="0"/>
                <a:cs typeface="Times New Roman" panose="02020603050405020304" pitchFamily="18" charset="0"/>
              </a:rPr>
              <a:t> are produced</a:t>
            </a:r>
            <a:r>
              <a:rPr lang="zh-CN" altLang="en-US">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a:p>
            <a:r>
              <a:rPr lang="zh-CN" altLang="en-US">
                <a:latin typeface="Times New Roman" panose="02020603050405020304" pitchFamily="18" charset="0"/>
                <a:ea typeface="宋体" panose="02010600030101010101" pitchFamily="2" charset="-122"/>
                <a:cs typeface="Times New Roman" panose="02020603050405020304" pitchFamily="18" charset="0"/>
              </a:rPr>
              <a:t>和谁比？</a:t>
            </a:r>
            <a:r>
              <a:rPr lang="en-US" altLang="zh-CN">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a:latin typeface="Times New Roman" panose="02020603050405020304" pitchFamily="18" charset="0"/>
                <a:ea typeface="宋体" panose="02010600030101010101" pitchFamily="2" charset="-122"/>
                <a:cs typeface="Times New Roman" panose="02020603050405020304" pitchFamily="18" charset="0"/>
              </a:rPr>
              <a:t>其他方法</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p>
            <a:r>
              <a:rPr lang="zh-CN" altLang="en-US">
                <a:latin typeface="Times New Roman" panose="02020603050405020304" pitchFamily="18" charset="0"/>
                <a:ea typeface="宋体" panose="02010600030101010101" pitchFamily="2" charset="-122"/>
                <a:cs typeface="Times New Roman" panose="02020603050405020304" pitchFamily="18" charset="0"/>
              </a:rPr>
              <a:t>参考下一页</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图片 18"/>
          <p:cNvPicPr>
            <a:picLocks noChangeAspect="1"/>
          </p:cNvPicPr>
          <p:nvPr>
            <p:custDataLst>
              <p:tags r:id="rId1"/>
            </p:custDataLst>
          </p:nvPr>
        </p:nvPicPr>
        <p:blipFill>
          <a:blip r:embed="rId2"/>
          <a:stretch>
            <a:fillRect/>
          </a:stretch>
        </p:blipFill>
        <p:spPr>
          <a:xfrm>
            <a:off x="120650" y="173355"/>
            <a:ext cx="8801100" cy="197167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16535" y="1993900"/>
            <a:ext cx="7101840" cy="44691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fr-FR" altLang="zh-CN">
                <a:latin typeface="Times New Roman" panose="02020603050405020304" pitchFamily="18" charset="0"/>
                <a:cs typeface="Times New Roman" panose="02020603050405020304" pitchFamily="18" charset="0"/>
              </a:rPr>
              <a:t>DATA AUGMENTATION FOR CHEST PATHOLOGIES CLASSIFICATION</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33477" y="819275"/>
            <a:ext cx="1191941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our work we used </a:t>
            </a:r>
            <a:r>
              <a:rPr lang="en-US" altLang="zh-CN" b="1" dirty="0">
                <a:solidFill>
                  <a:srgbClr val="FF0000"/>
                </a:solidFill>
                <a:latin typeface="Times New Roman" panose="02020603050405020304" pitchFamily="18" charset="0"/>
                <a:cs typeface="Times New Roman" panose="02020603050405020304" pitchFamily="18" charset="0"/>
              </a:rPr>
              <a:t>geometric, color and noise </a:t>
            </a:r>
            <a:r>
              <a:rPr lang="en-US" altLang="zh-CN" dirty="0">
                <a:latin typeface="Times New Roman" panose="02020603050405020304" pitchFamily="18" charset="0"/>
                <a:cs typeface="Times New Roman" panose="02020603050405020304" pitchFamily="18" charset="0"/>
              </a:rPr>
              <a:t>augmentations, which can be classified into such categories: 1) Affine transformations: horizontal/vertical flip, random degree rotations. 2) Color transformations: random brightness, contrast, gamma transformation. 3) Image quality transformations: additive Gaussian noise, random blur.</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62830" y="1742605"/>
            <a:ext cx="7475643" cy="4038059"/>
          </a:xfrm>
          <a:prstGeom prst="rect">
            <a:avLst/>
          </a:prstGeom>
        </p:spPr>
      </p:pic>
      <p:sp>
        <p:nvSpPr>
          <p:cNvPr id="11" name="文本框 10"/>
          <p:cNvSpPr txBox="1"/>
          <p:nvPr/>
        </p:nvSpPr>
        <p:spPr>
          <a:xfrm>
            <a:off x="242777" y="5936485"/>
            <a:ext cx="11607602" cy="646331"/>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Keeping the natural bias of images </a:t>
            </a:r>
            <a:r>
              <a:rPr lang="en-US" altLang="zh-CN" dirty="0">
                <a:latin typeface="Times New Roman" panose="02020603050405020304" pitchFamily="18" charset="0"/>
                <a:cs typeface="Times New Roman" panose="02020603050405020304" pitchFamily="18" charset="0"/>
              </a:rPr>
              <a:t>is a necessary condition of data augmentation transformations, e.g. a transformat</a:t>
            </a:r>
            <a:r>
              <a:rPr lang="en-US" altLang="zh-CN" sz="1800" dirty="0">
                <a:solidFill>
                  <a:srgbClr val="231F20"/>
                </a:solidFill>
                <a:effectLst/>
                <a:latin typeface="Times New Roman" panose="02020603050405020304" pitchFamily="18" charset="0"/>
                <a:cs typeface="Times New Roman" panose="02020603050405020304" pitchFamily="18" charset="0"/>
              </a:rPr>
              <a:t>ion which somehow hides a lung nodule will negatively affect a classification model.</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84521"/>
            <a:ext cx="1208460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Improved detection of solitary pulmonary nodules on radiographs compared with deep bone suppression imaging</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50843" y="570732"/>
            <a:ext cx="5690707" cy="4298183"/>
          </a:xfrm>
          <a:prstGeom prst="rect">
            <a:avLst/>
          </a:prstGeom>
        </p:spPr>
      </p:pic>
      <p:sp>
        <p:nvSpPr>
          <p:cNvPr id="9" name="文本框 8"/>
          <p:cNvSpPr txBox="1"/>
          <p:nvPr/>
        </p:nvSpPr>
        <p:spPr>
          <a:xfrm>
            <a:off x="5800406" y="569964"/>
            <a:ext cx="6229988" cy="31393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 Conventional chest radiography images show cancer partly obscured by ribs. </a:t>
            </a:r>
            <a:endParaRPr lang="en-US" altLang="zh-CN" dirty="0">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(B,D) Deep bone suppression imaging of soft tissues clearly show the cancer location, with different lengths of burrs. </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(E,G) Dual-energy subtraction soft-tissue images also clearly show cancer.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(F,H) Lesion features are apparent on digital tomosynthesis(DTS) images, and even include pleural traction signs.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(I,J) Computed tomography(CT) images show the nodule more details, with shallow lobulation, different lengths burrs, and pleural stretch.</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5800406" y="3759013"/>
            <a:ext cx="5803772"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Subjective Evaluation:</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Six observers, comprising </a:t>
            </a:r>
            <a:r>
              <a:rPr lang="en-US" altLang="zh-CN" b="1" dirty="0">
                <a:solidFill>
                  <a:srgbClr val="FF0000"/>
                </a:solidFill>
                <a:latin typeface="Times New Roman" panose="02020603050405020304" pitchFamily="18" charset="0"/>
                <a:cs typeface="Times New Roman" panose="02020603050405020304" pitchFamily="18" charset="0"/>
              </a:rPr>
              <a:t>3 radiologists (10–30 years' experience each) and 3 radiology residents (2–3 years' experience each</a:t>
            </a:r>
            <a:r>
              <a:rPr lang="en-US" altLang="zh-CN" dirty="0">
                <a:latin typeface="Times New Roman" panose="02020603050405020304" pitchFamily="18" charset="0"/>
                <a:cs typeface="Times New Roman" panose="02020603050405020304" pitchFamily="18" charset="0"/>
              </a:rPr>
              <a:t>), evaluated the 256 study cases in different randomized orders.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107397" y="5283619"/>
            <a:ext cx="612157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each reading session, the observers first analyzed the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CCR images, then CCR plus deep BSI images, then CCR </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plus DES images, and finally, the DTS images, </a:t>
            </a:r>
            <a:r>
              <a:rPr lang="en-US" altLang="zh-CN" b="1" dirty="0">
                <a:solidFill>
                  <a:srgbClr val="FF0000"/>
                </a:solidFill>
                <a:latin typeface="Times New Roman" panose="02020603050405020304" pitchFamily="18" charset="0"/>
                <a:cs typeface="Times New Roman" panose="02020603050405020304" pitchFamily="18" charset="0"/>
              </a:rPr>
              <a:t>with the </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reading time limited to 3 min</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2"/>
          <a:stretch>
            <a:fillRect/>
          </a:stretch>
        </p:blipFill>
        <p:spPr>
          <a:xfrm>
            <a:off x="7885248" y="4957830"/>
            <a:ext cx="4293754" cy="19001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84521"/>
            <a:ext cx="121920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Chest Radiographs for Pulmonary Nodule Detection: Comparison between a Generative Adversarial Network and Dual-Energy Subtraction</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0" y="1239021"/>
            <a:ext cx="6130709" cy="3878531"/>
          </a:xfrm>
          <a:prstGeom prst="rect">
            <a:avLst/>
          </a:prstGeom>
        </p:spPr>
      </p:pic>
      <p:sp>
        <p:nvSpPr>
          <p:cNvPr id="4" name="文本框 3"/>
          <p:cNvSpPr txBox="1"/>
          <p:nvPr/>
        </p:nvSpPr>
        <p:spPr>
          <a:xfrm>
            <a:off x="122739" y="735310"/>
            <a:ext cx="311755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关注数据获取方式的描述</a:t>
            </a:r>
            <a:endParaRPr lang="zh-CN" altLang="en-US"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2"/>
          <a:stretch>
            <a:fillRect/>
          </a:stretch>
        </p:blipFill>
        <p:spPr>
          <a:xfrm>
            <a:off x="5848903" y="1104642"/>
            <a:ext cx="6343097" cy="4149772"/>
          </a:xfrm>
          <a:prstGeom prst="rect">
            <a:avLst/>
          </a:prstGeom>
        </p:spPr>
      </p:pic>
      <p:sp>
        <p:nvSpPr>
          <p:cNvPr id="10" name="文本框 9"/>
          <p:cNvSpPr txBox="1"/>
          <p:nvPr/>
        </p:nvSpPr>
        <p:spPr>
          <a:xfrm>
            <a:off x="6095999" y="737793"/>
            <a:ext cx="5662325"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用设备和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DL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合成的骨抑制图像</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对比</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的主观评价指标</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p:cNvSpPr txBox="1"/>
          <p:nvPr/>
        </p:nvSpPr>
        <p:spPr>
          <a:xfrm>
            <a:off x="288435" y="5391276"/>
            <a:ext cx="415469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区分：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ROC/AUC</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IoU</a:t>
            </a:r>
            <a:r>
              <a:rPr lang="en-US" altLang="zh-CN" dirty="0">
                <a:latin typeface="Times New Roman" panose="02020603050405020304" pitchFamily="18" charset="0"/>
                <a:ea typeface="宋体" panose="02010600030101010101" pitchFamily="2" charset="-122"/>
                <a:cs typeface="Times New Roman" panose="02020603050405020304" pitchFamily="18" charset="0"/>
              </a:rPr>
              <a:t>/ROI</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8"/>
          <p:cNvSpPr txBox="1"/>
          <p:nvPr/>
        </p:nvSpPr>
        <p:spPr>
          <a:xfrm>
            <a:off x="2507953" y="5160444"/>
            <a:ext cx="9684047" cy="1754326"/>
          </a:xfrm>
          <a:prstGeom prst="rect">
            <a:avLst/>
          </a:prstGeom>
          <a:noFill/>
        </p:spPr>
        <p:txBody>
          <a:bodyPr wrap="square">
            <a:spAutoFit/>
          </a:bodyPr>
          <a:lstStyle/>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1. </a:t>
            </a:r>
            <a:r>
              <a:rPr lang="en-US" altLang="zh-CN" sz="1800" b="1" i="0" dirty="0" err="1">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IoU</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(Intersection over Union)</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，交集并集比</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2. 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ROI</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(region of interest) ,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感兴趣区域</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3. 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ROC </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(Receiver Operating Characteristic curve)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受试者工作特征曲线</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4. 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AUC</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(Area Under the Curve)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曲线下区域</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首先要区分，</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前两个</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目标检测领域</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的术语；</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后两个</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是从</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医疗领域</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引进的，但是所有机器学习准确率都可能用到该指标。</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127756"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Value of bone suppression software in chest radiographs for improving image quality and reducing radiation dose</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3" name="文本框 2"/>
          <p:cNvSpPr txBox="1"/>
          <p:nvPr/>
        </p:nvSpPr>
        <p:spPr>
          <a:xfrm>
            <a:off x="188711" y="651767"/>
            <a:ext cx="11821227"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software significantly improved the image quality of bone suppression images with </a:t>
            </a:r>
            <a:r>
              <a:rPr lang="en-US" altLang="zh-CN" b="1" dirty="0">
                <a:solidFill>
                  <a:srgbClr val="FF0000"/>
                </a:solidFill>
                <a:latin typeface="Times New Roman" panose="02020603050405020304" pitchFamily="18" charset="0"/>
                <a:cs typeface="Times New Roman" panose="02020603050405020304" pitchFamily="18" charset="0"/>
              </a:rPr>
              <a:t>a relatively lower radiation dose</a:t>
            </a:r>
            <a:r>
              <a:rPr lang="en-US" altLang="zh-CN" dirty="0">
                <a:latin typeface="Times New Roman" panose="02020603050405020304" pitchFamily="18" charset="0"/>
                <a:cs typeface="Times New Roman" panose="02020603050405020304" pitchFamily="18" charset="0"/>
              </a:rPr>
              <a:t>, compared with dual-energy subtraction technique.</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b="1"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后续可以关注这篇论文，可以借鉴。</a:t>
            </a:r>
            <a:endParaRPr lang="zh-CN" altLang="en-US" b="1" dirty="0">
              <a:solidFill>
                <a:schemeClr val="accent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p:cNvSpPr txBox="1"/>
          <p:nvPr/>
        </p:nvSpPr>
        <p:spPr>
          <a:xfrm>
            <a:off x="238572" y="2189565"/>
            <a:ext cx="1187645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Computer-aided Detection of Lung Tumors in Chest X-ray Images Using a Bone Suppression Algorithm and A Deep Learning Framework</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43666" y="2902760"/>
            <a:ext cx="1061685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Segmentation: U-Net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Classification: VGG, the outline of the model is the second half of the segmentation model.</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43666" y="3590650"/>
            <a:ext cx="1166627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For this classification, we used an </a:t>
            </a:r>
            <a:r>
              <a:rPr lang="en-US" altLang="zh-CN" b="1" dirty="0">
                <a:solidFill>
                  <a:srgbClr val="FF0000"/>
                </a:solidFill>
                <a:latin typeface="Times New Roman" panose="02020603050405020304" pitchFamily="18" charset="0"/>
                <a:cs typeface="Times New Roman" panose="02020603050405020304" pitchFamily="18" charset="0"/>
              </a:rPr>
              <a:t>RGB image as input</a:t>
            </a:r>
            <a:r>
              <a:rPr lang="en-US" altLang="zh-CN" dirty="0">
                <a:latin typeface="Times New Roman" panose="02020603050405020304" pitchFamily="18" charset="0"/>
                <a:cs typeface="Times New Roman" panose="02020603050405020304" pitchFamily="18" charset="0"/>
              </a:rPr>
              <a:t>, where the </a:t>
            </a:r>
            <a:r>
              <a:rPr lang="en-US" altLang="zh-CN" b="1" dirty="0">
                <a:solidFill>
                  <a:srgbClr val="FF0000"/>
                </a:solidFill>
                <a:latin typeface="Times New Roman" panose="02020603050405020304" pitchFamily="18" charset="0"/>
                <a:cs typeface="Times New Roman" panose="02020603050405020304" pitchFamily="18" charset="0"/>
              </a:rPr>
              <a:t>labels obtained by segmentation are combined with the original chest X-ray image</a:t>
            </a:r>
            <a:r>
              <a:rPr lang="en-US" altLang="zh-CN" dirty="0">
                <a:latin typeface="Times New Roman" panose="02020603050405020304" pitchFamily="18" charset="0"/>
                <a:cs typeface="Times New Roman" panose="02020603050405020304" pitchFamily="18" charset="0"/>
              </a:rPr>
              <a:t>. Since the classification is performed using the output image of segmentation as input, </a:t>
            </a:r>
            <a:r>
              <a:rPr lang="en-US" altLang="zh-CN" b="1" dirty="0">
                <a:solidFill>
                  <a:srgbClr val="FF0000"/>
                </a:solidFill>
                <a:latin typeface="Times New Roman" panose="02020603050405020304" pitchFamily="18" charset="0"/>
                <a:cs typeface="Times New Roman" panose="02020603050405020304" pitchFamily="18" charset="0"/>
              </a:rPr>
              <a:t>the </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segmentation result must be excellent.</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303268" y="4555539"/>
            <a:ext cx="1154506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Curve (AUC) as evaluation method for classification. </a:t>
            </a:r>
            <a:r>
              <a:rPr lang="en-US" altLang="zh-CN" dirty="0" err="1">
                <a:latin typeface="Times New Roman" panose="02020603050405020304" pitchFamily="18" charset="0"/>
                <a:cs typeface="Times New Roman" panose="02020603050405020304" pitchFamily="18" charset="0"/>
              </a:rPr>
              <a:t>IoU</a:t>
            </a:r>
            <a:r>
              <a:rPr lang="en-US" altLang="zh-CN" dirty="0">
                <a:latin typeface="Times New Roman" panose="02020603050405020304" pitchFamily="18" charset="0"/>
                <a:cs typeface="Times New Roman" panose="02020603050405020304" pitchFamily="18" charset="0"/>
              </a:rPr>
              <a:t> is an index often used to evaluate object detection and segmentation tasks and it represents how large the predicted label is overlapped with its ground truth label.</a:t>
            </a:r>
            <a:endParaRPr lang="zh-CN" altLang="en-US"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rotWithShape="1">
          <a:blip r:embed="rId1"/>
          <a:srcRect t="23227"/>
          <a:stretch>
            <a:fillRect/>
          </a:stretch>
        </p:blipFill>
        <p:spPr>
          <a:xfrm>
            <a:off x="323467" y="5426174"/>
            <a:ext cx="7868054" cy="780059"/>
          </a:xfrm>
          <a:prstGeom prst="rect">
            <a:avLst/>
          </a:prstGeom>
        </p:spPr>
      </p:pic>
      <p:sp>
        <p:nvSpPr>
          <p:cNvPr id="18" name="文本框 17"/>
          <p:cNvSpPr txBox="1"/>
          <p:nvPr/>
        </p:nvSpPr>
        <p:spPr>
          <a:xfrm>
            <a:off x="382789" y="6206233"/>
            <a:ext cx="11588026" cy="646331"/>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在实验中，我们发现</a:t>
            </a:r>
            <a:r>
              <a:rPr lang="en-US" altLang="zh-CN" b="1"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IoU</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的值随着输入图像大小的增大而下降，这是因为图像越大，各像素点之间的空间关系更加复杂，做精确的分割也更加困难。</a:t>
            </a:r>
            <a:endPar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12775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Deep Learning Methods for Bone Suppression from Dual Energy Chest Radiography</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88710" y="680775"/>
            <a:ext cx="1193782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Our results show that </a:t>
            </a:r>
            <a:r>
              <a:rPr lang="en-US" altLang="zh-CN" b="1" dirty="0">
                <a:solidFill>
                  <a:srgbClr val="FF0000"/>
                </a:solidFill>
                <a:latin typeface="Times New Roman" panose="02020603050405020304" pitchFamily="18" charset="0"/>
                <a:cs typeface="Times New Roman" panose="02020603050405020304" pitchFamily="18" charset="0"/>
              </a:rPr>
              <a:t>wavelet decomposition does not improve the rib suppression</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“skip connections” </a:t>
            </a:r>
            <a:r>
              <a:rPr lang="en-US" altLang="zh-CN" dirty="0">
                <a:latin typeface="Times New Roman" panose="02020603050405020304" pitchFamily="18" charset="0"/>
                <a:cs typeface="Times New Roman" panose="02020603050405020304" pitchFamily="18" charset="0"/>
              </a:rPr>
              <a:t>modification </a:t>
            </a:r>
            <a:r>
              <a:rPr lang="en-US" altLang="zh-CN" b="1" dirty="0">
                <a:solidFill>
                  <a:srgbClr val="FF0000"/>
                </a:solidFill>
                <a:latin typeface="Times New Roman" panose="02020603050405020304" pitchFamily="18" charset="0"/>
                <a:cs typeface="Times New Roman" panose="02020603050405020304" pitchFamily="18" charset="0"/>
              </a:rPr>
              <a:t>outperforms</a:t>
            </a:r>
            <a:r>
              <a:rPr lang="en-US" altLang="zh-CN" dirty="0">
                <a:latin typeface="Times New Roman" panose="02020603050405020304" pitchFamily="18" charset="0"/>
                <a:cs typeface="Times New Roman" panose="02020603050405020304" pitchFamily="18" charset="0"/>
              </a:rPr>
              <a:t> baseline autoencoder approach with and without the usage of the wavelet decomposition, the </a:t>
            </a:r>
            <a:r>
              <a:rPr lang="en-US" altLang="zh-CN" b="1" dirty="0">
                <a:solidFill>
                  <a:srgbClr val="FF0000"/>
                </a:solidFill>
                <a:latin typeface="Times New Roman" panose="02020603050405020304" pitchFamily="18" charset="0"/>
                <a:cs typeface="Times New Roman" panose="02020603050405020304" pitchFamily="18" charset="0"/>
              </a:rPr>
              <a:t>residual models </a:t>
            </a:r>
            <a:r>
              <a:rPr lang="en-US" altLang="zh-CN" dirty="0">
                <a:latin typeface="Times New Roman" panose="02020603050405020304" pitchFamily="18" charset="0"/>
                <a:cs typeface="Times New Roman" panose="02020603050405020304" pitchFamily="18" charset="0"/>
              </a:rPr>
              <a:t>are trained </a:t>
            </a:r>
            <a:r>
              <a:rPr lang="en-US" altLang="zh-CN" b="1" dirty="0">
                <a:solidFill>
                  <a:srgbClr val="FF0000"/>
                </a:solidFill>
                <a:latin typeface="Times New Roman" panose="02020603050405020304" pitchFamily="18" charset="0"/>
                <a:cs typeface="Times New Roman" panose="02020603050405020304" pitchFamily="18" charset="0"/>
              </a:rPr>
              <a:t>faster</a:t>
            </a:r>
            <a:r>
              <a:rPr lang="en-US" altLang="zh-CN" dirty="0">
                <a:latin typeface="Times New Roman" panose="02020603050405020304" pitchFamily="18" charset="0"/>
                <a:cs typeface="Times New Roman" panose="02020603050405020304" pitchFamily="18" charset="0"/>
              </a:rPr>
              <a:t> than plain models and achieve higher validation scores.</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43942" y="1881797"/>
            <a:ext cx="1158802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double-shot DES images are usually partially </a:t>
            </a:r>
            <a:r>
              <a:rPr lang="en-US" altLang="zh-CN" b="1" dirty="0">
                <a:solidFill>
                  <a:srgbClr val="FF0000"/>
                </a:solidFill>
                <a:latin typeface="Times New Roman" panose="02020603050405020304" pitchFamily="18" charset="0"/>
                <a:cs typeface="Times New Roman" panose="02020603050405020304" pitchFamily="18" charset="0"/>
              </a:rPr>
              <a:t>misaligned</a:t>
            </a:r>
            <a:r>
              <a:rPr lang="en-US" altLang="zh-CN" dirty="0">
                <a:latin typeface="Times New Roman" panose="02020603050405020304" pitchFamily="18" charset="0"/>
                <a:cs typeface="Times New Roman" panose="02020603050405020304" pitchFamily="18" charset="0"/>
              </a:rPr>
              <a:t> due to motion artifacts, e.g. patient breathing. To compensate for such misalignment, low energy diagnostic CXR were first non-rigidly </a:t>
            </a:r>
            <a:r>
              <a:rPr lang="en-US" altLang="zh-CN" b="1" dirty="0">
                <a:solidFill>
                  <a:srgbClr val="FF0000"/>
                </a:solidFill>
                <a:latin typeface="Times New Roman" panose="02020603050405020304" pitchFamily="18" charset="0"/>
                <a:cs typeface="Times New Roman" panose="02020603050405020304" pitchFamily="18" charset="0"/>
              </a:rPr>
              <a:t>registered</a:t>
            </a:r>
            <a:r>
              <a:rPr lang="en-US" altLang="zh-CN" dirty="0">
                <a:latin typeface="Times New Roman" panose="02020603050405020304" pitchFamily="18" charset="0"/>
                <a:cs typeface="Times New Roman" panose="02020603050405020304" pitchFamily="18" charset="0"/>
              </a:rPr>
              <a:t> to DES soft-tissue images.</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43941" y="2690336"/>
            <a:ext cx="11796681" cy="646331"/>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The “skip connections” idea </a:t>
            </a:r>
            <a:r>
              <a:rPr lang="en-US" altLang="zh-CN" dirty="0">
                <a:latin typeface="Times New Roman" panose="02020603050405020304" pitchFamily="18" charset="0"/>
                <a:cs typeface="Times New Roman" panose="02020603050405020304" pitchFamily="18" charset="0"/>
              </a:rPr>
              <a:t>improves the standard autoencoder in a number of ways: it addresses the “</a:t>
            </a:r>
            <a:r>
              <a:rPr lang="en-US" altLang="zh-CN" b="1" dirty="0">
                <a:solidFill>
                  <a:srgbClr val="FF0000"/>
                </a:solidFill>
                <a:latin typeface="Times New Roman" panose="02020603050405020304" pitchFamily="18" charset="0"/>
                <a:cs typeface="Times New Roman" panose="02020603050405020304" pitchFamily="18" charset="0"/>
              </a:rPr>
              <a:t>vanishing gradient</a:t>
            </a:r>
            <a:r>
              <a:rPr lang="en-US" altLang="zh-CN" dirty="0">
                <a:latin typeface="Times New Roman" panose="02020603050405020304" pitchFamily="18" charset="0"/>
                <a:cs typeface="Times New Roman" panose="02020603050405020304" pitchFamily="18" charset="0"/>
              </a:rPr>
              <a:t>” problem and helps to </a:t>
            </a:r>
            <a:r>
              <a:rPr lang="en-US" altLang="zh-CN" b="1" dirty="0">
                <a:solidFill>
                  <a:srgbClr val="FF0000"/>
                </a:solidFill>
                <a:latin typeface="Times New Roman" panose="02020603050405020304" pitchFamily="18" charset="0"/>
                <a:cs typeface="Times New Roman" panose="02020603050405020304" pitchFamily="18" charset="0"/>
              </a:rPr>
              <a:t>preserve small details of the original image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243941" y="3491484"/>
            <a:ext cx="1146528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 During the initial experiments, it was noticed that the higher contribution of MS-SSIM led to </a:t>
            </a:r>
            <a:r>
              <a:rPr lang="en-US" altLang="zh-CN" b="1" dirty="0">
                <a:solidFill>
                  <a:srgbClr val="FF0000"/>
                </a:solidFill>
                <a:latin typeface="Times New Roman" panose="02020603050405020304" pitchFamily="18" charset="0"/>
                <a:cs typeface="Times New Roman" panose="02020603050405020304" pitchFamily="18" charset="0"/>
              </a:rPr>
              <a:t>better results yet slower convergence</a:t>
            </a:r>
            <a:r>
              <a:rPr lang="en-US" altLang="zh-CN" dirty="0">
                <a:latin typeface="Times New Roman" panose="02020603050405020304" pitchFamily="18" charset="0"/>
                <a:cs typeface="Times New Roman" panose="02020603050405020304" pitchFamily="18" charset="0"/>
              </a:rPr>
              <a:t>. To account for this observation and train network efficiently, the weight of MSSSIM was gradually increased at every training epoch.</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1"/>
          <a:stretch>
            <a:fillRect/>
          </a:stretch>
        </p:blipFill>
        <p:spPr>
          <a:xfrm>
            <a:off x="369562" y="4422898"/>
            <a:ext cx="7799979" cy="1308979"/>
          </a:xfrm>
          <a:prstGeom prst="rect">
            <a:avLst/>
          </a:prstGeom>
        </p:spPr>
      </p:pic>
      <mc:AlternateContent xmlns:mc="http://schemas.openxmlformats.org/markup-compatibility/2006">
        <mc:Choice xmlns:a14="http://schemas.microsoft.com/office/drawing/2010/main" Requires="a14">
          <p:sp>
            <p:nvSpPr>
              <p:cNvPr id="15" name="文本框 14"/>
              <p:cNvSpPr txBox="1"/>
              <p:nvPr/>
            </p:nvSpPr>
            <p:spPr>
              <a:xfrm>
                <a:off x="8237047" y="4892720"/>
                <a:ext cx="1459275" cy="369332"/>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关注</a:t>
                </a:r>
                <a14:m>
                  <m:oMath xmlns:m="http://schemas.openxmlformats.org/officeDocument/2006/math">
                    <m:r>
                      <a:rPr lang="zh-CN" altLang="en-US" b="1" i="1" smtClean="0">
                        <a:solidFill>
                          <a:schemeClr val="accent1"/>
                        </a:solidFill>
                        <a:latin typeface="Cambria Math" panose="02040503050406030204" pitchFamily="18" charset="0"/>
                        <a:ea typeface="宋体" panose="02010600030101010101" pitchFamily="2" charset="-122"/>
                        <a:cs typeface="Times New Roman" panose="02020603050405020304" pitchFamily="18" charset="0"/>
                      </a:rPr>
                      <m:t>𝝀</m:t>
                    </m:r>
                  </m:oMath>
                </a14:m>
                <a:endPar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8237047" y="4892720"/>
                <a:ext cx="1459275" cy="369332"/>
              </a:xfrm>
              <a:prstGeom prst="rect">
                <a:avLst/>
              </a:prstGeom>
              <a:blipFill rotWithShape="1">
                <a:blip r:embed="rId2"/>
                <a:stretch>
                  <a:fillRect l="-32" t="-12" r="35" b="120"/>
                </a:stretch>
              </a:blipFill>
            </p:spPr>
            <p:txBody>
              <a:bodyPr/>
              <a:lstStyle/>
              <a:p>
                <a:r>
                  <a:rPr lang="zh-CN" altLang="en-US">
                    <a:noFill/>
                  </a:rPr>
                  <a:t> </a:t>
                </a:r>
              </a:p>
            </p:txBody>
          </p:sp>
        </mc:Fallback>
      </mc:AlternateContent>
      <p:sp>
        <p:nvSpPr>
          <p:cNvPr id="16" name="文本框 15"/>
          <p:cNvSpPr txBox="1"/>
          <p:nvPr/>
        </p:nvSpPr>
        <p:spPr>
          <a:xfrm>
            <a:off x="319407" y="5867466"/>
            <a:ext cx="7278091" cy="369332"/>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同时关注论文中对于数据增强的处理方式，可以借鉴。</a:t>
            </a:r>
            <a:endPar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6037955" y="5723638"/>
            <a:ext cx="6273827" cy="922020"/>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使用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正则而非</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L2</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正则的原因在于，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正则比</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L2</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正则导致的图像模糊要少一些，但</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的缺点在于不能捕捉</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sharp edges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fine textures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，它帮助学习</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general appearance of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skeleton.</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2" name="文本框 1"/>
          <p:cNvSpPr txBox="1"/>
          <p:nvPr/>
        </p:nvSpPr>
        <p:spPr>
          <a:xfrm>
            <a:off x="319407" y="6369969"/>
            <a:ext cx="7278091" cy="369332"/>
          </a:xfrm>
          <a:prstGeom prst="rect">
            <a:avLst/>
          </a:prstGeom>
          <a:noFill/>
        </p:spPr>
        <p:txBody>
          <a:bodyPr wrap="square">
            <a:spAutoFit/>
          </a:bodyPr>
          <a:lstStyle/>
          <a:p>
            <a:r>
              <a:rPr lang="en-US" altLang="zh-CN" b="1"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PatchGAN</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可用于图像的模糊重建</a:t>
            </a:r>
            <a:endPar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1889" y="90657"/>
            <a:ext cx="1187646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WHEN DOES BONE SUPPRESSION AND LUNG FIELD SEGMENTATION IMPROVE CHEST X-RAY DISEASE CLASSIFICATION?</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46303" y="2965250"/>
            <a:ext cx="5956606" cy="3892750"/>
          </a:xfrm>
          <a:prstGeom prst="rect">
            <a:avLst/>
          </a:prstGeom>
        </p:spPr>
      </p:pic>
      <p:pic>
        <p:nvPicPr>
          <p:cNvPr id="8" name="图片 7"/>
          <p:cNvPicPr>
            <a:picLocks noChangeAspect="1"/>
          </p:cNvPicPr>
          <p:nvPr/>
        </p:nvPicPr>
        <p:blipFill>
          <a:blip r:embed="rId2"/>
          <a:stretch>
            <a:fillRect/>
          </a:stretch>
        </p:blipFill>
        <p:spPr>
          <a:xfrm>
            <a:off x="246303" y="868095"/>
            <a:ext cx="10116070" cy="2216264"/>
          </a:xfrm>
          <a:prstGeom prst="rect">
            <a:avLst/>
          </a:prstGeom>
        </p:spPr>
      </p:pic>
      <p:sp>
        <p:nvSpPr>
          <p:cNvPr id="10" name="文本框 9"/>
          <p:cNvSpPr txBox="1"/>
          <p:nvPr/>
        </p:nvSpPr>
        <p:spPr>
          <a:xfrm>
            <a:off x="6202909" y="3198944"/>
            <a:ext cx="608168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many applications combining different predictors can lead to improved classification results, which is known as </a:t>
            </a:r>
            <a:r>
              <a:rPr lang="en-US" altLang="zh-CN" b="1" dirty="0">
                <a:solidFill>
                  <a:srgbClr val="FF0000"/>
                </a:solidFill>
                <a:latin typeface="Times New Roman" panose="02020603050405020304" pitchFamily="18" charset="0"/>
                <a:cs typeface="Times New Roman" panose="02020603050405020304" pitchFamily="18" charset="0"/>
              </a:rPr>
              <a:t>ensemble forming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202909" y="4236859"/>
            <a:ext cx="3455082"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DICOM</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的线性映射？</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 name="图片 12"/>
          <p:cNvPicPr>
            <a:picLocks noChangeAspect="1"/>
          </p:cNvPicPr>
          <p:nvPr/>
        </p:nvPicPr>
        <p:blipFill>
          <a:blip r:embed="rId3"/>
          <a:stretch>
            <a:fillRect/>
          </a:stretch>
        </p:blipFill>
        <p:spPr>
          <a:xfrm>
            <a:off x="6202909" y="4720776"/>
            <a:ext cx="5035809" cy="1016052"/>
          </a:xfrm>
          <a:prstGeom prst="rect">
            <a:avLst/>
          </a:prstGeom>
        </p:spPr>
      </p:pic>
      <p:sp>
        <p:nvSpPr>
          <p:cNvPr id="15" name="文本框 14"/>
          <p:cNvSpPr txBox="1"/>
          <p:nvPr/>
        </p:nvSpPr>
        <p:spPr>
          <a:xfrm>
            <a:off x="6202909" y="5835749"/>
            <a:ext cx="5825440" cy="923330"/>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1st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99th percentile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作为最小和最大值可以确保保留了大部分图像的信息，同时去除了一些异常值和噪声，使得图像更适合可视化和分析。</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PP_MARK_KEY" val="58cd6a29-3523-41ff-bd16-5521bff20e69"/>
  <p:tag name="COMMONDATA" val="eyJoZGlkIjoiNDI4NDZkZDMwZjljNTRkNTdkOTI4MmZiNjNhZWRkOD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29001</Words>
  <Application>WPS 演示</Application>
  <PresentationFormat>宽屏</PresentationFormat>
  <Paragraphs>492</Paragraphs>
  <Slides>37</Slides>
  <Notes>14</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37</vt:i4>
      </vt:variant>
    </vt:vector>
  </HeadingPairs>
  <TitlesOfParts>
    <vt:vector size="56" baseType="lpstr">
      <vt:lpstr>Arial</vt:lpstr>
      <vt:lpstr>宋体</vt:lpstr>
      <vt:lpstr>Wingdings</vt:lpstr>
      <vt:lpstr>Times New Roman</vt:lpstr>
      <vt:lpstr>Cambria Math</vt:lpstr>
      <vt:lpstr>新宋体</vt:lpstr>
      <vt:lpstr>-apple-system</vt:lpstr>
      <vt:lpstr>Segoe Print</vt:lpstr>
      <vt:lpstr>微软雅黑</vt:lpstr>
      <vt:lpstr>Arial Unicode MS</vt:lpstr>
      <vt:lpstr>等线 Light</vt:lpstr>
      <vt:lpstr>等线</vt:lpstr>
      <vt:lpstr>Open Sans</vt:lpstr>
      <vt:lpstr>仿宋</vt:lpstr>
      <vt:lpstr>华文中宋</vt:lpstr>
      <vt:lpstr>Calibri</vt:lpstr>
      <vt:lpstr>Tempus Sans ITC</vt:lpstr>
      <vt:lpstr>Office 主题​​</vt:lpstr>
      <vt:lpstr>1_Office 主题​​</vt:lpstr>
      <vt:lpstr>Bone Suppression Paper Highlights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dc:title>
  <dc:creator>Chan Benny</dc:creator>
  <cp:lastModifiedBy>admin</cp:lastModifiedBy>
  <cp:revision>219</cp:revision>
  <dcterms:created xsi:type="dcterms:W3CDTF">2023-07-28T13:16:00Z</dcterms:created>
  <dcterms:modified xsi:type="dcterms:W3CDTF">2023-08-11T03:59:44Z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D79CAB6D96BA41E19256000F57093C03_12</vt:lpwstr>
  </property>
  <property fmtid="{D5CDD505-2E9C-101B-9397-08002B2CF9AE}" pid="3" name="KSOProductBuildVer">
    <vt:lpwstr>2052-11.1.0.14309</vt:lpwstr>
  </property>
</Properties>
</file>